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ENN, Manon" initials="CM" lastIdx="1" clrIdx="0">
    <p:extLst>
      <p:ext uri="{19B8F6BF-5375-455C-9EA6-DF929625EA0E}">
        <p15:presenceInfo xmlns:p15="http://schemas.microsoft.com/office/powerpoint/2012/main" userId="CRENN, Man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8000"/>
    <a:srgbClr val="33CC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5870524708812764"/>
          <c:y val="0.21460958561323432"/>
          <c:w val="0.61116356789744664"/>
          <c:h val="0.55338327826490163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4ème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3DB-475C-AF49-F83F64D4839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3DB-475C-AF49-F83F64D4839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3DB-475C-AF49-F83F64D4839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3DB-475C-AF49-F83F64D4839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 </a:t>
                    </a:r>
                    <a:fld id="{F113D057-6567-4306-BC4E-CCEF966E788F}" type="PERCENTAGE">
                      <a:rPr lang="en-US" baseline="0">
                        <a:solidFill>
                          <a:schemeClr val="tx1"/>
                        </a:solidFill>
                      </a:rPr>
                      <a:pPr/>
                      <a:t>[POURCENTAGE]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3DB-475C-AF49-F83F64D4839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755BA95-E09D-4EA2-BE76-745EC8542EC9}" type="PERCENTAGE">
                      <a:rPr lang="en-US" baseline="0" smtClean="0">
                        <a:solidFill>
                          <a:schemeClr val="tx1"/>
                        </a:solidFill>
                      </a:rPr>
                      <a:pPr/>
                      <a:t>[POURCENTAGE]</a:t>
                    </a:fld>
                    <a:endParaRPr lang="fr-FR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3DB-475C-AF49-F83F64D4839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 </a:t>
                    </a:r>
                    <a:fld id="{F0BA37E1-6A01-47BE-8906-B0CED1D1A79A}" type="PERCENTAGE">
                      <a:rPr lang="en-US" baseline="0">
                        <a:solidFill>
                          <a:schemeClr val="tx1"/>
                        </a:solidFill>
                      </a:rPr>
                      <a:pPr/>
                      <a:t>[POURCENTAGE]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3DB-475C-AF49-F83F64D4839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 </a:t>
                    </a:r>
                    <a:fld id="{59110572-D841-4040-B921-FF9D48472E4E}" type="PERCENTAGE">
                      <a:rPr lang="en-US" baseline="0">
                        <a:solidFill>
                          <a:schemeClr val="tx1"/>
                        </a:solidFill>
                      </a:rPr>
                      <a:pPr/>
                      <a:t>[POURCENTAGE]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3DB-475C-AF49-F83F64D483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tous les jours </c:v>
                </c:pt>
                <c:pt idx="1">
                  <c:v>souvent</c:v>
                </c:pt>
                <c:pt idx="2">
                  <c:v>rarement</c:v>
                </c:pt>
                <c:pt idx="3">
                  <c:v>jamais 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4.7</c:v>
                </c:pt>
                <c:pt idx="1">
                  <c:v>50</c:v>
                </c:pt>
                <c:pt idx="2">
                  <c:v>37.5</c:v>
                </c:pt>
                <c:pt idx="3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0A-4064-BC4A-82D55A9D964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1408434509663748"/>
          <c:y val="0.80744522933109042"/>
          <c:w val="0.72024591019328743"/>
          <c:h val="0.185368856644693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5ème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D46-4513-83F4-D88373F08E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D46-4513-83F4-D88373F08E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D46-4513-83F4-D88373F08E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D46-4513-83F4-D88373F08EC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D46-4513-83F4-D88373F08EC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D46-4513-83F4-D88373F08EC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D46-4513-83F4-D88373F08EC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D46-4513-83F4-D88373F08EC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8D46-4513-83F4-D88373F08EC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8D46-4513-83F4-D88373F08E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Feuil1!$A$2:$A$11</c:f>
              <c:strCache>
                <c:ptCount val="10"/>
                <c:pt idx="0">
                  <c:v>rien</c:v>
                </c:pt>
                <c:pt idx="1">
                  <c:v>youtube</c:v>
                </c:pt>
                <c:pt idx="2">
                  <c:v>BFMTV</c:v>
                </c:pt>
                <c:pt idx="3">
                  <c:v>TF1</c:v>
                </c:pt>
                <c:pt idx="4">
                  <c:v>franceinfo</c:v>
                </c:pt>
                <c:pt idx="5">
                  <c:v>twitter</c:v>
                </c:pt>
                <c:pt idx="6">
                  <c:v>snapchat</c:v>
                </c:pt>
                <c:pt idx="7">
                  <c:v>ouest France</c:v>
                </c:pt>
                <c:pt idx="8">
                  <c:v>instagram</c:v>
                </c:pt>
                <c:pt idx="9">
                  <c:v>famille</c:v>
                </c:pt>
              </c:strCache>
            </c:strRef>
          </c:cat>
          <c:val>
            <c:numRef>
              <c:f>Feuil1!$B$2:$B$11</c:f>
              <c:numCache>
                <c:formatCode>General</c:formatCode>
                <c:ptCount val="10"/>
                <c:pt idx="0">
                  <c:v>13.3</c:v>
                </c:pt>
                <c:pt idx="1">
                  <c:v>6.7</c:v>
                </c:pt>
                <c:pt idx="2">
                  <c:v>13.3</c:v>
                </c:pt>
                <c:pt idx="3">
                  <c:v>23.3</c:v>
                </c:pt>
                <c:pt idx="4">
                  <c:v>23.3</c:v>
                </c:pt>
                <c:pt idx="5">
                  <c:v>3.3</c:v>
                </c:pt>
                <c:pt idx="6">
                  <c:v>6.7</c:v>
                </c:pt>
                <c:pt idx="7">
                  <c:v>3.3</c:v>
                </c:pt>
                <c:pt idx="9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B2-426F-AA99-534B1757C2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6ème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77-4635-A1BF-203839C484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77-4635-A1BF-203839C484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77-4635-A1BF-203839C484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77-4635-A1BF-203839C484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77-4635-A1BF-203839C484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77-4635-A1BF-203839C4848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77-4635-A1BF-203839C4848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77-4635-A1BF-203839C484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Feuil1!$A$2:$A$9</c:f>
              <c:strCache>
                <c:ptCount val="8"/>
                <c:pt idx="0">
                  <c:v>rien</c:v>
                </c:pt>
                <c:pt idx="1">
                  <c:v>BFMTV</c:v>
                </c:pt>
                <c:pt idx="2">
                  <c:v>France INFO</c:v>
                </c:pt>
                <c:pt idx="3">
                  <c:v>OUEST France</c:v>
                </c:pt>
                <c:pt idx="4">
                  <c:v>instagram</c:v>
                </c:pt>
                <c:pt idx="5">
                  <c:v>famille</c:v>
                </c:pt>
                <c:pt idx="6">
                  <c:v>m6</c:v>
                </c:pt>
                <c:pt idx="7">
                  <c:v>tf1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16</c:v>
                </c:pt>
                <c:pt idx="3">
                  <c:v>4</c:v>
                </c:pt>
                <c:pt idx="4">
                  <c:v>12</c:v>
                </c:pt>
                <c:pt idx="5">
                  <c:v>8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15-4A07-8819-D2F90E0542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4707689630412921"/>
          <c:y val="0.19275339696866117"/>
          <c:w val="0.70584584783975779"/>
          <c:h val="0.55411849019600645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3ème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841-4A6F-8442-E1B746E6CFB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A06-4E72-8EB4-B1EDF8EA996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A06-4E72-8EB4-B1EDF8EA996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A06-4E72-8EB4-B1EDF8EA996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 </a:t>
                    </a:r>
                    <a:fld id="{40A77441-D503-49B8-B549-D30F9D9FB1FF}" type="PERCENTAGE">
                      <a:rPr lang="en-US" baseline="0">
                        <a:solidFill>
                          <a:schemeClr val="tx1"/>
                        </a:solidFill>
                      </a:rPr>
                      <a:pPr/>
                      <a:t>[POURCENTAGE]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841-4A6F-8442-E1B746E6CFB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297AD47-05AE-4024-B77E-E1279AC90986}" type="PERCENTAGE">
                      <a:rPr lang="en-US" baseline="0" smtClean="0">
                        <a:solidFill>
                          <a:schemeClr val="tx1"/>
                        </a:solidFill>
                      </a:rPr>
                      <a:pPr/>
                      <a:t>[POURCENTAGE]</a:t>
                    </a:fld>
                    <a:endParaRPr lang="fr-FR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A06-4E72-8EB4-B1EDF8EA996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 </a:t>
                    </a:r>
                    <a:fld id="{FB67AA17-B37A-491F-AB5C-0E9838DE14B5}" type="PERCENTAGE">
                      <a:rPr lang="en-US" baseline="0">
                        <a:solidFill>
                          <a:schemeClr val="tx1"/>
                        </a:solidFill>
                      </a:rPr>
                      <a:pPr/>
                      <a:t>[POURCENTAGE]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A06-4E72-8EB4-B1EDF8EA996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A06-4E72-8EB4-B1EDF8EA99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tous les jours </c:v>
                </c:pt>
                <c:pt idx="1">
                  <c:v>souvent</c:v>
                </c:pt>
                <c:pt idx="2">
                  <c:v>rarement</c:v>
                </c:pt>
                <c:pt idx="3">
                  <c:v>jamais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33.299999999999997</c:v>
                </c:pt>
                <c:pt idx="1">
                  <c:v>51</c:v>
                </c:pt>
                <c:pt idx="2">
                  <c:v>14.8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41-4A6F-8442-E1B746E6CFB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4171619195617489E-2"/>
          <c:y val="0.80918434082055646"/>
          <c:w val="0.81055961030317769"/>
          <c:h val="0.176476681802567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5ème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5ème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179-42A9-9ED1-9CE0EABF267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179-42A9-9ED1-9CE0EABF267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179-42A9-9ED1-9CE0EABF267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179-42A9-9ED1-9CE0EABF267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7E89B92A-FB6B-405A-BAD1-54D179C48471}" type="VALUE">
                      <a:rPr lang="en-US" sz="1200" b="1" smtClean="0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179-42A9-9ED1-9CE0EABF2678}"/>
                </c:ext>
              </c:extLst>
            </c:dLbl>
            <c:dLbl>
              <c:idx val="1"/>
              <c:layout>
                <c:manualLayout>
                  <c:x val="-2.2027638963181582E-2"/>
                  <c:y val="-1.4371828048433127E-2"/>
                </c:manualLayout>
              </c:layout>
              <c:tx>
                <c:rich>
                  <a:bodyPr/>
                  <a:lstStyle/>
                  <a:p>
                    <a:fld id="{C4263800-9918-4180-BE1B-05F548084EC4}" type="VALUE">
                      <a:rPr lang="en-US" sz="1200" b="1" smtClean="0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179-42A9-9ED1-9CE0EABF267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A7D2070-E35C-4B28-BCA0-8F812671C440}" type="VALUE">
                      <a:rPr lang="en-US" sz="1200" b="1" smtClean="0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179-42A9-9ED1-9CE0EABF2678}"/>
                </c:ext>
              </c:extLst>
            </c:dLbl>
            <c:dLbl>
              <c:idx val="3"/>
              <c:layout>
                <c:manualLayout>
                  <c:x val="-3.0838694548454226E-2"/>
                  <c:y val="0"/>
                </c:manualLayout>
              </c:layout>
              <c:tx>
                <c:rich>
                  <a:bodyPr/>
                  <a:lstStyle/>
                  <a:p>
                    <a:fld id="{BF7215F8-433E-4AEB-BBD6-B4992B6ABA55}" type="VALUE">
                      <a:rPr lang="en-US" sz="1200" b="1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179-42A9-9ED1-9CE0EABF26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tous les jours</c:v>
                </c:pt>
                <c:pt idx="1">
                  <c:v>souvent</c:v>
                </c:pt>
                <c:pt idx="2">
                  <c:v>rarement</c:v>
                </c:pt>
                <c:pt idx="3">
                  <c:v>jamais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10</c:v>
                </c:pt>
                <c:pt idx="1">
                  <c:v>60</c:v>
                </c:pt>
                <c:pt idx="2">
                  <c:v>26.7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80-4E1A-8D1B-A75968E6A5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6ème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88-41F8-A834-ABE442FB022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88-41F8-A834-ABE442FB022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188-41F8-A834-ABE442FB0224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188-41F8-A834-ABE442FB022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441FC58-78A3-40D3-B477-43E38579EF08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r>
                      <a:rPr lang="en-US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188-41F8-A834-ABE442FB022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2C6FF17-4037-4DD1-BFE3-FB1D56D85FE8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r>
                      <a:rPr lang="en-US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188-41F8-A834-ABE442FB022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35226E1-17C8-4FB5-BEB4-23214415F0BF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r>
                      <a:rPr lang="en-US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188-41F8-A834-ABE442FB022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FB17601-41C9-47C7-887A-943FA69EFE0F}" type="VALUE">
                      <a:rPr lang="en-US" sz="1300" smtClean="0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r>
                      <a:rPr lang="en-US" sz="130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188-41F8-A834-ABE442FB02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tous les jours </c:v>
                </c:pt>
                <c:pt idx="1">
                  <c:v>souvent</c:v>
                </c:pt>
                <c:pt idx="2">
                  <c:v>rarement</c:v>
                </c:pt>
                <c:pt idx="3">
                  <c:v>jamais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20</c:v>
                </c:pt>
                <c:pt idx="1">
                  <c:v>40</c:v>
                </c:pt>
                <c:pt idx="2">
                  <c:v>24</c:v>
                </c:pt>
                <c:pt idx="3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CC-4CCC-81B0-7FA2862672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réseau social</c:v>
                </c:pt>
              </c:strCache>
            </c:strRef>
          </c:tx>
          <c:spPr>
            <a:solidFill>
              <a:srgbClr val="003399"/>
            </a:solidFill>
            <a:ln>
              <a:noFill/>
            </a:ln>
            <a:effectLst/>
          </c:spPr>
          <c:invertIfNegative val="0"/>
          <c:cat>
            <c:strRef>
              <c:f>Feuil1!$A$2:$A$5</c:f>
              <c:strCache>
                <c:ptCount val="4"/>
                <c:pt idx="0">
                  <c:v>6ème</c:v>
                </c:pt>
                <c:pt idx="1">
                  <c:v>5ème</c:v>
                </c:pt>
                <c:pt idx="2">
                  <c:v>4ème</c:v>
                </c:pt>
                <c:pt idx="3">
                  <c:v>3ème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28</c:v>
                </c:pt>
                <c:pt idx="1">
                  <c:v>20</c:v>
                </c:pt>
                <c:pt idx="2">
                  <c:v>45.8</c:v>
                </c:pt>
                <c:pt idx="3">
                  <c:v>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EE-4DD6-AEC8-E9827CB17981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télévision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Feuil1!$A$2:$A$5</c:f>
              <c:strCache>
                <c:ptCount val="4"/>
                <c:pt idx="0">
                  <c:v>6ème</c:v>
                </c:pt>
                <c:pt idx="1">
                  <c:v>5ème</c:v>
                </c:pt>
                <c:pt idx="2">
                  <c:v>4ème</c:v>
                </c:pt>
                <c:pt idx="3">
                  <c:v>3ème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48</c:v>
                </c:pt>
                <c:pt idx="1">
                  <c:v>60</c:v>
                </c:pt>
                <c:pt idx="2">
                  <c:v>45.8</c:v>
                </c:pt>
                <c:pt idx="3">
                  <c:v>59.25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EE-4DD6-AEC8-E9827CB17981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presse écrite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/>
          </c:spPr>
          <c:invertIfNegative val="0"/>
          <c:cat>
            <c:strRef>
              <c:f>Feuil1!$A$2:$A$5</c:f>
              <c:strCache>
                <c:ptCount val="4"/>
                <c:pt idx="0">
                  <c:v>6ème</c:v>
                </c:pt>
                <c:pt idx="1">
                  <c:v>5ème</c:v>
                </c:pt>
                <c:pt idx="2">
                  <c:v>4ème</c:v>
                </c:pt>
                <c:pt idx="3">
                  <c:v>3ème</c:v>
                </c:pt>
              </c:strCache>
            </c:strRef>
          </c:cat>
          <c:val>
            <c:numRef>
              <c:f>Feuil1!$D$2:$D$5</c:f>
              <c:numCache>
                <c:formatCode>General</c:formatCode>
                <c:ptCount val="4"/>
                <c:pt idx="0">
                  <c:v>6.6</c:v>
                </c:pt>
                <c:pt idx="1">
                  <c:v>20</c:v>
                </c:pt>
                <c:pt idx="2">
                  <c:v>0</c:v>
                </c:pt>
                <c:pt idx="3">
                  <c:v>18.510000000000002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EE-4DD6-AEC8-E9827CB17981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radio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Feuil1!$A$2:$A$5</c:f>
              <c:strCache>
                <c:ptCount val="4"/>
                <c:pt idx="0">
                  <c:v>6ème</c:v>
                </c:pt>
                <c:pt idx="1">
                  <c:v>5ème</c:v>
                </c:pt>
                <c:pt idx="2">
                  <c:v>4ème</c:v>
                </c:pt>
                <c:pt idx="3">
                  <c:v>3ème</c:v>
                </c:pt>
              </c:strCache>
            </c:strRef>
          </c:cat>
          <c:val>
            <c:numRef>
              <c:f>Feuil1!$E$2:$E$5</c:f>
              <c:numCache>
                <c:formatCode>General</c:formatCode>
                <c:ptCount val="4"/>
                <c:pt idx="0">
                  <c:v>13.3</c:v>
                </c:pt>
                <c:pt idx="1">
                  <c:v>36.6</c:v>
                </c:pt>
                <c:pt idx="2">
                  <c:v>8.3000000000000007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EE-4DD6-AEC8-E9827CB179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278272"/>
        <c:axId val="182807080"/>
      </c:barChart>
      <c:catAx>
        <c:axId val="18227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2807080"/>
        <c:crosses val="autoZero"/>
        <c:auto val="1"/>
        <c:lblAlgn val="ctr"/>
        <c:lblOffset val="100"/>
        <c:noMultiLvlLbl val="0"/>
      </c:catAx>
      <c:valAx>
        <c:axId val="182807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227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871334018030354E-2"/>
          <c:y val="0.12268525221437636"/>
          <c:w val="0.95080499448438516"/>
          <c:h val="0.71045388797652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oui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Feuil1!$A$2:$A$5</c:f>
              <c:strCache>
                <c:ptCount val="4"/>
                <c:pt idx="0">
                  <c:v>6ème</c:v>
                </c:pt>
                <c:pt idx="1">
                  <c:v>5ème</c:v>
                </c:pt>
                <c:pt idx="2">
                  <c:v>4ème</c:v>
                </c:pt>
                <c:pt idx="3">
                  <c:v>3ème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48</c:v>
                </c:pt>
                <c:pt idx="1">
                  <c:v>43.3</c:v>
                </c:pt>
                <c:pt idx="2">
                  <c:v>54.2</c:v>
                </c:pt>
                <c:pt idx="3">
                  <c:v>62.5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72-450E-9F99-18487368C542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rgbClr val="003399"/>
            </a:solidFill>
            <a:ln>
              <a:noFill/>
            </a:ln>
            <a:effectLst/>
          </c:spPr>
          <c:invertIfNegative val="0"/>
          <c:cat>
            <c:strRef>
              <c:f>Feuil1!$A$2:$A$5</c:f>
              <c:strCache>
                <c:ptCount val="4"/>
                <c:pt idx="0">
                  <c:v>6ème</c:v>
                </c:pt>
                <c:pt idx="1">
                  <c:v>5ème</c:v>
                </c:pt>
                <c:pt idx="2">
                  <c:v>4ème</c:v>
                </c:pt>
                <c:pt idx="3">
                  <c:v>3ème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52</c:v>
                </c:pt>
                <c:pt idx="1">
                  <c:v>56.6</c:v>
                </c:pt>
                <c:pt idx="2">
                  <c:v>45.8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72-450E-9F99-18487368C5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918376"/>
        <c:axId val="182805616"/>
      </c:barChart>
      <c:catAx>
        <c:axId val="182918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2805616"/>
        <c:crosses val="autoZero"/>
        <c:auto val="1"/>
        <c:lblAlgn val="ctr"/>
        <c:lblOffset val="100"/>
        <c:noMultiLvlLbl val="0"/>
      </c:catAx>
      <c:valAx>
        <c:axId val="18280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2918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oui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Feuil1!$A$2:$A$5</c:f>
              <c:strCache>
                <c:ptCount val="4"/>
                <c:pt idx="0">
                  <c:v>6ème</c:v>
                </c:pt>
                <c:pt idx="1">
                  <c:v>5ème</c:v>
                </c:pt>
                <c:pt idx="2">
                  <c:v>4ème</c:v>
                </c:pt>
                <c:pt idx="3">
                  <c:v>3ème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20</c:v>
                </c:pt>
                <c:pt idx="1">
                  <c:v>23.3</c:v>
                </c:pt>
                <c:pt idx="2">
                  <c:v>12.5</c:v>
                </c:pt>
                <c:pt idx="3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3E-42AD-A886-3F6302DEED9F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Feuil1!$A$2:$A$5</c:f>
              <c:strCache>
                <c:ptCount val="4"/>
                <c:pt idx="0">
                  <c:v>6ème</c:v>
                </c:pt>
                <c:pt idx="1">
                  <c:v>5ème</c:v>
                </c:pt>
                <c:pt idx="2">
                  <c:v>4ème</c:v>
                </c:pt>
                <c:pt idx="3">
                  <c:v>3ème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80</c:v>
                </c:pt>
                <c:pt idx="2">
                  <c:v>87.5</c:v>
                </c:pt>
                <c:pt idx="3">
                  <c:v>92.6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3E-42AD-A886-3F6302DEED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4847712"/>
        <c:axId val="183100584"/>
      </c:barChart>
      <c:catAx>
        <c:axId val="114847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3100584"/>
        <c:crosses val="autoZero"/>
        <c:auto val="1"/>
        <c:lblAlgn val="ctr"/>
        <c:lblOffset val="100"/>
        <c:noMultiLvlLbl val="0"/>
      </c:catAx>
      <c:valAx>
        <c:axId val="183100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484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4ème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7DF-4C9C-A37B-2861526A18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7DF-4C9C-A37B-2861526A18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7DF-4C9C-A37B-2861526A187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7DF-4C9C-A37B-2861526A187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7DF-4C9C-A37B-2861526A187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7DF-4C9C-A37B-2861526A187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7DF-4C9C-A37B-2861526A187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Feuil1!$A$2:$A$8</c:f>
              <c:strCache>
                <c:ptCount val="7"/>
                <c:pt idx="0">
                  <c:v>tf1</c:v>
                </c:pt>
                <c:pt idx="1">
                  <c:v>m6</c:v>
                </c:pt>
                <c:pt idx="2">
                  <c:v>ouest France</c:v>
                </c:pt>
                <c:pt idx="3">
                  <c:v>virgin radio</c:v>
                </c:pt>
                <c:pt idx="4">
                  <c:v>quotidien</c:v>
                </c:pt>
                <c:pt idx="5">
                  <c:v>rien</c:v>
                </c:pt>
                <c:pt idx="6">
                  <c:v>BFMTV</c:v>
                </c:pt>
              </c:strCache>
            </c:strRef>
          </c:cat>
          <c:val>
            <c:numRef>
              <c:f>Feuil1!$B$2:$B$8</c:f>
              <c:numCache>
                <c:formatCode>General</c:formatCode>
                <c:ptCount val="7"/>
                <c:pt idx="0">
                  <c:v>20.8</c:v>
                </c:pt>
                <c:pt idx="1">
                  <c:v>8.3000000000000007</c:v>
                </c:pt>
                <c:pt idx="2">
                  <c:v>8.3000000000000007</c:v>
                </c:pt>
                <c:pt idx="3">
                  <c:v>4.2</c:v>
                </c:pt>
                <c:pt idx="4">
                  <c:v>8.3000000000000007</c:v>
                </c:pt>
                <c:pt idx="6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74-4069-ADD8-4D50CFAC9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25434182079795076"/>
          <c:y val="0.17469427486799041"/>
          <c:w val="0.5281584674843004"/>
          <c:h val="0.38907945741352223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3ème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788-4E2D-B44C-E2F56B5B8C5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788-4E2D-B44C-E2F56B5B8C5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788-4E2D-B44C-E2F56B5B8C5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788-4E2D-B44C-E2F56B5B8C5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788-4E2D-B44C-E2F56B5B8C5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788-4E2D-B44C-E2F56B5B8C5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788-4E2D-B44C-E2F56B5B8C5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788-4E2D-B44C-E2F56B5B8C5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788-4E2D-B44C-E2F56B5B8C5A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788-4E2D-B44C-E2F56B5B8C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Feuil1!$A$2:$A$11</c:f>
              <c:strCache>
                <c:ptCount val="10"/>
                <c:pt idx="0">
                  <c:v>tf1</c:v>
                </c:pt>
                <c:pt idx="1">
                  <c:v>M6</c:v>
                </c:pt>
                <c:pt idx="2">
                  <c:v>ouest France</c:v>
                </c:pt>
                <c:pt idx="3">
                  <c:v>télégramme</c:v>
                </c:pt>
                <c:pt idx="4">
                  <c:v>quotidien</c:v>
                </c:pt>
                <c:pt idx="5">
                  <c:v>rien</c:v>
                </c:pt>
                <c:pt idx="6">
                  <c:v>figaro</c:v>
                </c:pt>
                <c:pt idx="7">
                  <c:v>le monde</c:v>
                </c:pt>
                <c:pt idx="8">
                  <c:v>BFMTV</c:v>
                </c:pt>
                <c:pt idx="9">
                  <c:v>radio</c:v>
                </c:pt>
              </c:strCache>
            </c:strRef>
          </c:cat>
          <c:val>
            <c:numRef>
              <c:f>Feuil1!$B$2:$B$11</c:f>
              <c:numCache>
                <c:formatCode>General</c:formatCode>
                <c:ptCount val="10"/>
                <c:pt idx="0">
                  <c:v>33.299999999999997</c:v>
                </c:pt>
                <c:pt idx="1">
                  <c:v>3.7</c:v>
                </c:pt>
                <c:pt idx="2">
                  <c:v>3.7</c:v>
                </c:pt>
                <c:pt idx="3">
                  <c:v>14.8</c:v>
                </c:pt>
                <c:pt idx="4">
                  <c:v>3.7</c:v>
                </c:pt>
                <c:pt idx="5">
                  <c:v>11.1</c:v>
                </c:pt>
                <c:pt idx="6">
                  <c:v>3.7</c:v>
                </c:pt>
                <c:pt idx="7">
                  <c:v>7.4</c:v>
                </c:pt>
                <c:pt idx="9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60-474F-8E49-7C1588488E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44624D-433F-4191-9E40-894E852F9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95164B-0AA4-4C79-9810-F374E8A1F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16E368-262B-4DC6-B66F-A3F944DF8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C493-211D-40EC-AF12-DDB74FD0D75A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27A34E-D1B5-4DB3-A4FC-62C4A27A2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C0E942-2B16-4266-AA11-BC0F32BA8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85A-7059-4AE6-AD46-446FEB224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07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A3F6AB-AB5E-48CD-AC5D-4AA3B8907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ACC397-FABB-4901-923E-4FD754CC6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426139-4A0C-464D-8D95-179718CAD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C493-211D-40EC-AF12-DDB74FD0D75A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8CEE95-43BB-43B1-A9F4-FB58D9839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1C20BA-2FA5-4806-BDD5-3A8698F64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85A-7059-4AE6-AD46-446FEB224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8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6F27B1D-5109-4CCC-BE3A-F54FAC632D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F1A2C64-70DC-4766-9D92-18E19DC88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043005-5C77-4EF2-A81E-1ABBC0892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C493-211D-40EC-AF12-DDB74FD0D75A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DB8D06-E7A7-4B5A-87EE-B118FFC2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3E2FD3-6458-495D-80EE-BA0432D37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85A-7059-4AE6-AD46-446FEB224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3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04419E-611C-4ABB-BC7C-09EC1E122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34EBB2-C868-4095-8C56-91977CADD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05E497-1DAE-46AD-B1B3-EE0AF39C4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C493-211D-40EC-AF12-DDB74FD0D75A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37DE04-DB17-4715-85CD-F4D93FEA8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B1B983-B73D-47BC-95F3-DEA431511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85A-7059-4AE6-AD46-446FEB224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10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9125C1-2C9E-48AF-B20B-3F0F7D594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CACADC-9666-4739-A79E-02EF01DDC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841B74-8DAB-4E80-BCE0-BB1FF914C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C493-211D-40EC-AF12-DDB74FD0D75A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5286F4-48FF-45D9-816E-7B8E0EBFC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DA6440-2657-4ED7-BE72-73C003732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85A-7059-4AE6-AD46-446FEB224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9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A200E5-9195-4DA2-9728-A12351BDE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0DB6CF-B695-4255-8F36-3C89AE0616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44346E-53CD-457C-BF20-9188169AC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D8CE7E-F29D-4FC9-A987-17EB5BF95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C493-211D-40EC-AF12-DDB74FD0D75A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F5F02E-1376-4ACF-8AD4-57CFC508B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8CA64C4-B6C2-45C7-954E-8D986502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85A-7059-4AE6-AD46-446FEB224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7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6C55B0-CF6E-4F85-8CEE-A0557DAF4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F208FA-56D9-4EE3-A135-D6EA2D5EA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2E2203-9F00-4AFF-BF2D-69FD9C529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3C613C2-8940-457E-92A6-B400DEA652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34F86B2-578F-41DA-859D-7927699EC0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B5935B5-3377-4099-AEE9-B1F4A436A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C493-211D-40EC-AF12-DDB74FD0D75A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05FC667-4ECE-40E3-ACDF-13D71219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6E7B354-FF4D-494C-AB28-93354B3EB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85A-7059-4AE6-AD46-446FEB224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61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B7C6F3-A2F2-4D02-AFA6-D649F1E15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FD1CF2-3ACF-4E73-A083-56257BEC8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C493-211D-40EC-AF12-DDB74FD0D75A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FCF2D7-68E0-4697-823C-33E223289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F9D4D27-6970-4382-B377-B6BD678C6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85A-7059-4AE6-AD46-446FEB224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62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84A8F55-5A57-4D5B-8900-4F9FA6472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C493-211D-40EC-AF12-DDB74FD0D75A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179BBE-7D79-4DAA-9A11-EA38CB78C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C24E21-6FCC-4640-8589-7D2D4000A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85A-7059-4AE6-AD46-446FEB224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2644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024E31-A497-4FFB-AB72-5A4D6FDF7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E981DC-C8E2-4885-BF51-10A35D547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C03CCD-3C9F-4BC8-A166-C4CA40F2E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3CB7F8-E4F5-4B1E-9FFC-0E6165B06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C493-211D-40EC-AF12-DDB74FD0D75A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89C7B8-B34C-445D-9B60-E89D23476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469A6E-2A27-4A7D-99FD-6657AC614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85A-7059-4AE6-AD46-446FEB224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77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3B8716-E935-4A53-A321-8B76DC7F8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3B35BEF-26CD-42B2-B28B-D5F1F54EEC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0AB546-2D26-46AC-9CF8-AA483FCDD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D3BD3A-84CB-4CD6-B5DB-DB8712EA3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C493-211D-40EC-AF12-DDB74FD0D75A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C33D37-9F47-40DB-A838-2617CE089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6C102D-4DC2-4052-A030-0E7A57C6C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85A-7059-4AE6-AD46-446FEB224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70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F1861F3-0F4F-448A-9930-2BCC6FAE3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AD48F9-168B-478B-93B6-9154D4D1C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685D40-0CEF-4422-9867-255E394403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3C493-211D-40EC-AF12-DDB74FD0D75A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4F2BAE-8E34-4C87-8A87-189238EA9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C957DE-CF95-455B-A829-852DC9F70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2C85A-7059-4AE6-AD46-446FEB224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88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3A3EA7B-2468-4590-B9F4-F3AD26554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83512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ACC7D80-CB13-44AB-BDDF-FBC07624C94E}"/>
              </a:ext>
            </a:extLst>
          </p:cNvPr>
          <p:cNvSpPr txBox="1"/>
          <p:nvPr/>
        </p:nvSpPr>
        <p:spPr>
          <a:xfrm>
            <a:off x="4442908" y="1874728"/>
            <a:ext cx="73797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+mj-lt"/>
              </a:rPr>
              <a:t>Bonjour nous allons vous présenter notre projet sur info ou intox. </a:t>
            </a:r>
          </a:p>
          <a:p>
            <a:r>
              <a:rPr lang="fr-FR" sz="2800" dirty="0">
                <a:latin typeface="+mj-lt"/>
              </a:rPr>
              <a:t>Le collège st Yves a répondu a un questionnaire. </a:t>
            </a:r>
          </a:p>
          <a:p>
            <a:r>
              <a:rPr lang="fr-FR" sz="2800" dirty="0">
                <a:latin typeface="+mj-lt"/>
              </a:rPr>
              <a:t>Nous avons pu poser des questions aux élèves de 6ème,5ème, 4ème et 3ème.</a:t>
            </a:r>
          </a:p>
          <a:p>
            <a:endParaRPr lang="fr-FR" sz="2800" dirty="0">
              <a:latin typeface="+mj-lt"/>
            </a:endParaRPr>
          </a:p>
          <a:p>
            <a:r>
              <a:rPr lang="fr-FR" sz="2800" dirty="0">
                <a:latin typeface="+mj-lt"/>
              </a:rPr>
              <a:t>Voici les réponses du questionnaire :</a:t>
            </a:r>
            <a:endParaRPr lang="fr-FR" sz="2800" baseline="30000" dirty="0">
              <a:latin typeface="+mj-lt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EBE5D12-5C46-4CD4-A0E8-22EA01B4D8A0}"/>
              </a:ext>
            </a:extLst>
          </p:cNvPr>
          <p:cNvSpPr txBox="1"/>
          <p:nvPr/>
        </p:nvSpPr>
        <p:spPr>
          <a:xfrm>
            <a:off x="10427746" y="258184"/>
            <a:ext cx="1394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/>
              <a:t>Gwendal QUEMENER </a:t>
            </a:r>
          </a:p>
          <a:p>
            <a:r>
              <a:rPr lang="fr-FR" sz="1100" i="1" dirty="0"/>
              <a:t>Manon CRENN</a:t>
            </a:r>
          </a:p>
          <a:p>
            <a:r>
              <a:rPr lang="fr-FR" sz="1100" i="1" dirty="0"/>
              <a:t>Soa CADIOU</a:t>
            </a:r>
          </a:p>
          <a:p>
            <a:r>
              <a:rPr lang="fr-FR" sz="1100" i="1" dirty="0"/>
              <a:t>Lou-Ann MORVAN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AD085ED0-4474-4A45-B06C-6A3D6AE91E92}"/>
              </a:ext>
            </a:extLst>
          </p:cNvPr>
          <p:cNvCxnSpPr>
            <a:cxnSpLocks/>
          </p:cNvCxnSpPr>
          <p:nvPr/>
        </p:nvCxnSpPr>
        <p:spPr>
          <a:xfrm>
            <a:off x="3883512" y="0"/>
            <a:ext cx="0" cy="6858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376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5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D3AC38-A00F-456F-8145-5547C51A1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u="sng" dirty="0"/>
              <a:t>Vous informez-vous ?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5D098EF2-13E6-4FC0-A4E2-5980180FF5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997716"/>
              </p:ext>
            </p:extLst>
          </p:nvPr>
        </p:nvGraphicFramePr>
        <p:xfrm>
          <a:off x="5793027" y="1932476"/>
          <a:ext cx="3200518" cy="3534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9311F6AF-16AA-468C-A3C7-F0CB8F452C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0984099"/>
              </p:ext>
            </p:extLst>
          </p:nvPr>
        </p:nvGraphicFramePr>
        <p:xfrm>
          <a:off x="8767243" y="2047611"/>
          <a:ext cx="2781239" cy="3542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324CDF0F-173D-44A3-837C-8245500444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1355704"/>
              </p:ext>
            </p:extLst>
          </p:nvPr>
        </p:nvGraphicFramePr>
        <p:xfrm>
          <a:off x="3011788" y="2075351"/>
          <a:ext cx="2882742" cy="3534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B6AE9115-8723-4E20-B5B3-3D96A70766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5560348"/>
              </p:ext>
            </p:extLst>
          </p:nvPr>
        </p:nvGraphicFramePr>
        <p:xfrm>
          <a:off x="37572" y="2047611"/>
          <a:ext cx="2882742" cy="3562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6081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9EEC44-1206-430C-9BE9-5C96AD64B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/>
              <a:t>Quels médias utilisez-vous pour suivre l’actualité ?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6FD5EF4B-A67B-4563-A83C-D313F1B3D1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5116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5145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58117E-CAC5-4110-A5F4-B0E373DE9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000" b="1" u="sng" dirty="0">
                <a:latin typeface="+mn-lt"/>
                <a:cs typeface="Arial" panose="020B0604020202020204" pitchFamily="34" charset="0"/>
              </a:rPr>
              <a:t>Comment faites-vous pour repérer les fausses informations </a:t>
            </a:r>
            <a:r>
              <a:rPr lang="fr-FR" sz="4000" b="1" i="1" u="sng" dirty="0">
                <a:latin typeface="+mn-lt"/>
                <a:cs typeface="Arial" panose="020B0604020202020204" pitchFamily="34" charset="0"/>
              </a:rPr>
              <a:t>(fake news) </a:t>
            </a:r>
            <a:r>
              <a:rPr lang="fr-FR" sz="4000" b="1" u="sng" dirty="0">
                <a:latin typeface="+mn-lt"/>
                <a:cs typeface="Arial" panose="020B0604020202020204" pitchFamily="34" charset="0"/>
              </a:rPr>
              <a:t>sur internet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77CA85-460E-4C9D-8F5A-27A9F3479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2080" y="1825625"/>
            <a:ext cx="8366760" cy="435133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fr-FR" sz="2000" u="sng" dirty="0">
                <a:solidFill>
                  <a:srgbClr val="FF0000"/>
                </a:solidFill>
                <a:latin typeface="Calibri" panose="020F0502020204030204" pitchFamily="34" charset="0"/>
              </a:rPr>
              <a:t>4</a:t>
            </a:r>
            <a:r>
              <a:rPr lang="fr-FR" sz="2000" u="sng" baseline="30000" dirty="0">
                <a:solidFill>
                  <a:srgbClr val="FF0000"/>
                </a:solidFill>
                <a:latin typeface="Calibri" panose="020F0502020204030204" pitchFamily="34" charset="0"/>
              </a:rPr>
              <a:t>ème  </a:t>
            </a:r>
            <a:r>
              <a:rPr lang="fr-FR" sz="2000" baseline="30000" dirty="0">
                <a:solidFill>
                  <a:srgbClr val="FF0000"/>
                </a:solidFill>
                <a:latin typeface="Calibri" panose="020F0502020204030204" pitchFamily="34" charset="0"/>
              </a:rPr>
              <a:t>(25 élèves)</a:t>
            </a:r>
            <a:r>
              <a:rPr lang="fr-FR" sz="20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FR" sz="2000" b="1" dirty="0">
                <a:latin typeface="Calibri" panose="020F0502020204030204" pitchFamily="34" charset="0"/>
              </a:rPr>
              <a:t>Rien :21</a:t>
            </a:r>
          </a:p>
          <a:p>
            <a:pPr marL="0" indent="0" algn="r">
              <a:buNone/>
            </a:pPr>
            <a:r>
              <a:rPr lang="fr-FR" sz="2000" dirty="0">
                <a:latin typeface="Calibri" panose="020F0502020204030204" pitchFamily="34" charset="0"/>
              </a:rPr>
              <a:t>Avec les sites internet :3</a:t>
            </a:r>
          </a:p>
          <a:p>
            <a:pPr marL="0" indent="0" algn="r">
              <a:buNone/>
            </a:pPr>
            <a:endParaRPr lang="fr-FR" sz="2000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fr-FR" sz="2000" u="sng" dirty="0">
                <a:solidFill>
                  <a:srgbClr val="FF0000"/>
                </a:solidFill>
                <a:latin typeface="Calibri" panose="020F0502020204030204" pitchFamily="34" charset="0"/>
              </a:rPr>
              <a:t>3</a:t>
            </a:r>
            <a:r>
              <a:rPr lang="fr-FR" sz="2000" u="sng" baseline="30000" dirty="0">
                <a:solidFill>
                  <a:srgbClr val="FF0000"/>
                </a:solidFill>
                <a:latin typeface="Calibri" panose="020F0502020204030204" pitchFamily="34" charset="0"/>
              </a:rPr>
              <a:t>ème </a:t>
            </a:r>
            <a:r>
              <a:rPr lang="fr-FR" sz="2000" baseline="30000" dirty="0">
                <a:solidFill>
                  <a:srgbClr val="FF0000"/>
                </a:solidFill>
                <a:latin typeface="Calibri" panose="020F0502020204030204" pitchFamily="34" charset="0"/>
              </a:rPr>
              <a:t>(18 élèves)   </a:t>
            </a:r>
          </a:p>
          <a:p>
            <a:pPr marL="0" indent="0" algn="r">
              <a:buNone/>
            </a:pPr>
            <a:r>
              <a:rPr lang="fr-FR" sz="2000" dirty="0">
                <a:latin typeface="Calibri" panose="020F0502020204030204" pitchFamily="34" charset="0"/>
              </a:rPr>
              <a:t>Rien :0</a:t>
            </a:r>
          </a:p>
          <a:p>
            <a:pPr marL="0" indent="0" algn="r">
              <a:buNone/>
            </a:pPr>
            <a:r>
              <a:rPr lang="fr-FR" sz="2000" b="1" dirty="0">
                <a:latin typeface="Calibri" panose="020F0502020204030204" pitchFamily="34" charset="0"/>
              </a:rPr>
              <a:t>Avec les sites internets:8</a:t>
            </a:r>
          </a:p>
          <a:p>
            <a:pPr marL="0" indent="0" algn="r">
              <a:buNone/>
            </a:pPr>
            <a:r>
              <a:rPr lang="fr-FR" sz="2000" dirty="0">
                <a:latin typeface="Calibri" panose="020F0502020204030204" pitchFamily="34" charset="0"/>
              </a:rPr>
              <a:t>Avec familles, amis :1</a:t>
            </a:r>
          </a:p>
          <a:p>
            <a:pPr marL="0" indent="0" algn="r">
              <a:buNone/>
            </a:pPr>
            <a:r>
              <a:rPr lang="fr-FR" sz="2000" dirty="0">
                <a:latin typeface="Calibri" panose="020F0502020204030204" pitchFamily="34" charset="0"/>
              </a:rPr>
              <a:t>Sur les réseaux sociaux :2</a:t>
            </a:r>
          </a:p>
          <a:p>
            <a:pPr marL="0" indent="0" algn="r">
              <a:buNone/>
            </a:pPr>
            <a:r>
              <a:rPr lang="fr-FR" sz="2000" dirty="0">
                <a:latin typeface="Calibri" panose="020F0502020204030204" pitchFamily="34" charset="0"/>
              </a:rPr>
              <a:t>A la télévision :3</a:t>
            </a:r>
          </a:p>
          <a:p>
            <a:pPr marL="0" indent="0" algn="r">
              <a:buNone/>
            </a:pPr>
            <a:r>
              <a:rPr lang="fr-FR" sz="2000" dirty="0">
                <a:latin typeface="Calibri" panose="020F0502020204030204" pitchFamily="34" charset="0"/>
              </a:rPr>
              <a:t>Autre recherche : 4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0C8F5BC-6BE3-49A4-9BA8-115E1625B859}"/>
              </a:ext>
            </a:extLst>
          </p:cNvPr>
          <p:cNvSpPr txBox="1"/>
          <p:nvPr/>
        </p:nvSpPr>
        <p:spPr>
          <a:xfrm>
            <a:off x="1402081" y="1690688"/>
            <a:ext cx="4183380" cy="4396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>
                <a:solidFill>
                  <a:srgbClr val="FF0000"/>
                </a:solidFill>
                <a:latin typeface="Calibri" panose="020F0502020204030204" pitchFamily="34" charset="0"/>
              </a:rPr>
              <a:t>6</a:t>
            </a:r>
            <a:r>
              <a:rPr lang="fr-FR" sz="2000" u="sng" baseline="30000" dirty="0">
                <a:solidFill>
                  <a:srgbClr val="FF0000"/>
                </a:solidFill>
                <a:latin typeface="Calibri" panose="020F0502020204030204" pitchFamily="34" charset="0"/>
              </a:rPr>
              <a:t>ème</a:t>
            </a:r>
            <a:r>
              <a:rPr lang="fr-FR" sz="2000" dirty="0">
                <a:solidFill>
                  <a:srgbClr val="FF0000"/>
                </a:solidFill>
                <a:latin typeface="Calibri" panose="020F0502020204030204" pitchFamily="34" charset="0"/>
              </a:rPr>
              <a:t> (25 élèves)</a:t>
            </a:r>
            <a:endParaRPr lang="fr-FR" sz="2000" baseline="300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fr-FR" sz="2000" b="1" dirty="0">
                <a:latin typeface="Calibri" panose="020F0502020204030204" pitchFamily="34" charset="0"/>
              </a:rPr>
              <a:t>Rien : 11</a:t>
            </a:r>
          </a:p>
          <a:p>
            <a:r>
              <a:rPr lang="fr-FR" sz="2000" dirty="0">
                <a:latin typeface="Calibri" panose="020F0502020204030204" pitchFamily="34" charset="0"/>
              </a:rPr>
              <a:t>Je demande à ma famille : 2</a:t>
            </a:r>
          </a:p>
          <a:p>
            <a:r>
              <a:rPr lang="fr-FR" sz="2000" dirty="0">
                <a:latin typeface="Calibri" panose="020F0502020204030204" pitchFamily="34" charset="0"/>
              </a:rPr>
              <a:t>Site internet : 6</a:t>
            </a:r>
          </a:p>
          <a:p>
            <a:r>
              <a:rPr lang="fr-FR" sz="2000" dirty="0">
                <a:latin typeface="Calibri" panose="020F0502020204030204" pitchFamily="34" charset="0"/>
              </a:rPr>
              <a:t>Réseau social : 2</a:t>
            </a:r>
          </a:p>
          <a:p>
            <a:r>
              <a:rPr lang="fr-FR" sz="2000" dirty="0">
                <a:latin typeface="Calibri" panose="020F0502020204030204" pitchFamily="34" charset="0"/>
              </a:rPr>
              <a:t>Télé : 4</a:t>
            </a:r>
          </a:p>
          <a:p>
            <a:endParaRPr lang="fr-FR" sz="2500" dirty="0">
              <a:latin typeface="Calibri" panose="020F0502020204030204" pitchFamily="34" charset="0"/>
            </a:endParaRPr>
          </a:p>
          <a:p>
            <a:r>
              <a:rPr lang="fr-FR" sz="2500" u="sng" baseline="30000" dirty="0">
                <a:solidFill>
                  <a:srgbClr val="FF0000"/>
                </a:solidFill>
                <a:latin typeface="Calibri" panose="020F0502020204030204" pitchFamily="34" charset="0"/>
              </a:rPr>
              <a:t> 5ème </a:t>
            </a:r>
            <a:r>
              <a:rPr lang="fr-FR" sz="2500" baseline="30000" dirty="0">
                <a:solidFill>
                  <a:srgbClr val="FF0000"/>
                </a:solidFill>
                <a:latin typeface="Calibri" panose="020F0502020204030204" pitchFamily="34" charset="0"/>
              </a:rPr>
              <a:t>(30 élèves)    </a:t>
            </a:r>
          </a:p>
          <a:p>
            <a:r>
              <a:rPr lang="fr-FR" sz="2000" b="1" dirty="0">
                <a:latin typeface="Calibri" panose="020F0502020204030204" pitchFamily="34" charset="0"/>
              </a:rPr>
              <a:t>Rien : 13</a:t>
            </a:r>
          </a:p>
          <a:p>
            <a:r>
              <a:rPr lang="fr-FR" sz="2000" dirty="0">
                <a:latin typeface="Calibri" panose="020F0502020204030204" pitchFamily="34" charset="0"/>
              </a:rPr>
              <a:t>Je demande à m’a famille : 3</a:t>
            </a:r>
          </a:p>
          <a:p>
            <a:r>
              <a:rPr lang="fr-FR" sz="2000" dirty="0">
                <a:latin typeface="Calibri" panose="020F0502020204030204" pitchFamily="34" charset="0"/>
              </a:rPr>
              <a:t>Site internet : 8</a:t>
            </a:r>
          </a:p>
          <a:p>
            <a:r>
              <a:rPr lang="fr-FR" sz="2000" dirty="0">
                <a:latin typeface="Calibri" panose="020F0502020204030204" pitchFamily="34" charset="0"/>
              </a:rPr>
              <a:t>Réseau social : 5</a:t>
            </a:r>
          </a:p>
          <a:p>
            <a:r>
              <a:rPr lang="fr-FR" sz="2000" dirty="0">
                <a:latin typeface="Calibri" panose="020F0502020204030204" pitchFamily="34" charset="0"/>
              </a:rPr>
              <a:t>Télé :  1</a:t>
            </a:r>
          </a:p>
          <a:p>
            <a:endParaRPr lang="fr-FR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27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15783B-6141-4EC2-9CB9-75E4008C1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u="sng" dirty="0"/>
              <a:t>Avez-vous déjà cru à une fausse information ?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CB714744-5F9A-43A7-98FB-C1FAC41DC7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3290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101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mb/>
      </p:transition>
    </mc:Choice>
    <mc:Fallback xmlns="">
      <p:transition spd="slow">
        <p:comb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48B6B9-19D3-4BCD-BAD6-939B27271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771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u="sng" dirty="0"/>
              <a:t>Avez-vous déjà répandu une fausse information ?</a:t>
            </a:r>
          </a:p>
        </p:txBody>
      </p:sp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063C765A-0AFA-4BDE-A42D-FF92EEB802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39645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668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46B918-A98B-49AE-9535-16ADF0A50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u="sng" dirty="0"/>
              <a:t>Quelle est votre principale source d’information fiable ?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A6753438-ECA0-4161-A303-4950DC9E52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591343"/>
              </p:ext>
            </p:extLst>
          </p:nvPr>
        </p:nvGraphicFramePr>
        <p:xfrm>
          <a:off x="6486526" y="1914525"/>
          <a:ext cx="3210152" cy="365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092F5EAE-0001-43EB-91F9-25EF9A96BE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3354115"/>
              </p:ext>
            </p:extLst>
          </p:nvPr>
        </p:nvGraphicFramePr>
        <p:xfrm>
          <a:off x="8962797" y="1608287"/>
          <a:ext cx="2995839" cy="3960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phique 11">
            <a:extLst>
              <a:ext uri="{FF2B5EF4-FFF2-40B4-BE49-F238E27FC236}">
                <a16:creationId xmlns:a16="http://schemas.microsoft.com/office/drawing/2014/main" id="{E94B5E9F-0F6B-4497-B16D-F937427CC3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6426201"/>
              </p:ext>
            </p:extLst>
          </p:nvPr>
        </p:nvGraphicFramePr>
        <p:xfrm>
          <a:off x="2849335" y="2125814"/>
          <a:ext cx="4594453" cy="3443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aphique 17">
            <a:extLst>
              <a:ext uri="{FF2B5EF4-FFF2-40B4-BE49-F238E27FC236}">
                <a16:creationId xmlns:a16="http://schemas.microsoft.com/office/drawing/2014/main" id="{45BC3422-F90E-4110-959E-595694118F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8245010"/>
              </p:ext>
            </p:extLst>
          </p:nvPr>
        </p:nvGraphicFramePr>
        <p:xfrm>
          <a:off x="453344" y="2274133"/>
          <a:ext cx="2877911" cy="3294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300646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191</Words>
  <Application>Microsoft Office PowerPoint</Application>
  <PresentationFormat>Grand écran</PresentationFormat>
  <Paragraphs>62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Vous informez-vous ?</vt:lpstr>
      <vt:lpstr>Quels médias utilisez-vous pour suivre l’actualité ?</vt:lpstr>
      <vt:lpstr>Comment faites-vous pour repérer les fausses informations (fake news) sur internet ?</vt:lpstr>
      <vt:lpstr>Avez-vous déjà cru à une fausse information ?</vt:lpstr>
      <vt:lpstr>Avez-vous déjà répandu une fausse information ?</vt:lpstr>
      <vt:lpstr>Quelle est votre principale source d’information fiable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INFO/INTOX ?</dc:title>
  <dc:creator>MORVAN, Lou-Ann</dc:creator>
  <cp:lastModifiedBy>ALANOU Marie Charlotte</cp:lastModifiedBy>
  <cp:revision>23</cp:revision>
  <dcterms:created xsi:type="dcterms:W3CDTF">2019-03-26T08:31:51Z</dcterms:created>
  <dcterms:modified xsi:type="dcterms:W3CDTF">2019-04-04T08:45:48Z</dcterms:modified>
</cp:coreProperties>
</file>