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5"/>
  </p:notesMasterIdLst>
  <p:sldIdLst>
    <p:sldId id="390" r:id="rId2"/>
    <p:sldId id="509" r:id="rId3"/>
    <p:sldId id="510" r:id="rId4"/>
    <p:sldId id="511" r:id="rId5"/>
    <p:sldId id="346" r:id="rId6"/>
    <p:sldId id="513" r:id="rId7"/>
    <p:sldId id="498" r:id="rId8"/>
    <p:sldId id="549" r:id="rId9"/>
    <p:sldId id="514" r:id="rId10"/>
    <p:sldId id="516" r:id="rId11"/>
    <p:sldId id="551" r:id="rId12"/>
    <p:sldId id="515" r:id="rId13"/>
    <p:sldId id="474" r:id="rId14"/>
    <p:sldId id="486" r:id="rId15"/>
    <p:sldId id="525" r:id="rId16"/>
    <p:sldId id="517" r:id="rId17"/>
    <p:sldId id="518" r:id="rId18"/>
    <p:sldId id="453" r:id="rId19"/>
    <p:sldId id="519" r:id="rId20"/>
    <p:sldId id="520" r:id="rId21"/>
    <p:sldId id="273" r:id="rId22"/>
    <p:sldId id="360" r:id="rId23"/>
    <p:sldId id="521" r:id="rId24"/>
    <p:sldId id="526" r:id="rId25"/>
    <p:sldId id="528" r:id="rId26"/>
    <p:sldId id="487" r:id="rId27"/>
    <p:sldId id="524" r:id="rId28"/>
    <p:sldId id="404" r:id="rId29"/>
    <p:sldId id="402" r:id="rId30"/>
    <p:sldId id="405" r:id="rId31"/>
    <p:sldId id="443" r:id="rId32"/>
    <p:sldId id="541" r:id="rId33"/>
    <p:sldId id="542" r:id="rId34"/>
    <p:sldId id="543" r:id="rId35"/>
    <p:sldId id="550" r:id="rId36"/>
    <p:sldId id="386" r:id="rId37"/>
    <p:sldId id="466" r:id="rId38"/>
    <p:sldId id="471" r:id="rId39"/>
    <p:sldId id="544" r:id="rId40"/>
    <p:sldId id="548" r:id="rId41"/>
    <p:sldId id="547" r:id="rId42"/>
    <p:sldId id="545" r:id="rId43"/>
    <p:sldId id="54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A56ED5D-657B-4EC3-92DA-58E2E24E79B9}">
          <p14:sldIdLst/>
        </p14:section>
        <p14:section name="Section par défaut" id="{85E55E55-2DB2-45EB-B3A7-B7B2FBBA0626}">
          <p14:sldIdLst>
            <p14:sldId id="390"/>
            <p14:sldId id="509"/>
            <p14:sldId id="510"/>
            <p14:sldId id="511"/>
            <p14:sldId id="346"/>
            <p14:sldId id="513"/>
            <p14:sldId id="498"/>
            <p14:sldId id="549"/>
            <p14:sldId id="514"/>
            <p14:sldId id="516"/>
            <p14:sldId id="551"/>
            <p14:sldId id="515"/>
            <p14:sldId id="474"/>
            <p14:sldId id="486"/>
            <p14:sldId id="525"/>
            <p14:sldId id="517"/>
            <p14:sldId id="518"/>
            <p14:sldId id="453"/>
            <p14:sldId id="519"/>
            <p14:sldId id="520"/>
            <p14:sldId id="273"/>
            <p14:sldId id="360"/>
            <p14:sldId id="521"/>
            <p14:sldId id="526"/>
            <p14:sldId id="528"/>
            <p14:sldId id="487"/>
            <p14:sldId id="524"/>
            <p14:sldId id="404"/>
            <p14:sldId id="402"/>
            <p14:sldId id="405"/>
            <p14:sldId id="443"/>
            <p14:sldId id="541"/>
            <p14:sldId id="542"/>
            <p14:sldId id="543"/>
            <p14:sldId id="550"/>
            <p14:sldId id="386"/>
            <p14:sldId id="466"/>
            <p14:sldId id="471"/>
            <p14:sldId id="544"/>
            <p14:sldId id="548"/>
            <p14:sldId id="547"/>
            <p14:sldId id="545"/>
            <p14:sldId id="546"/>
          </p14:sldIdLst>
        </p14:section>
        <p14:section name="Section sans titre" id="{4845D94A-181F-4315-B372-FFCDC3682BB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420"/>
      </p:cViewPr>
      <p:guideLst/>
    </p:cSldViewPr>
  </p:slideViewPr>
  <p:notesTextViewPr>
    <p:cViewPr>
      <p:scale>
        <a:sx n="1" d="1"/>
        <a:sy n="1" d="1"/>
      </p:scale>
      <p:origin x="0" y="0"/>
    </p:cViewPr>
  </p:notesTextViewPr>
  <p:sorterViewPr>
    <p:cViewPr varScale="1">
      <p:scale>
        <a:sx n="100" d="100"/>
        <a:sy n="100" d="100"/>
      </p:scale>
      <p:origin x="0" y="-153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79CE1-DDDC-4E06-A6B9-702F621E68A6}"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C42630E1-C846-4408-9288-89632691B4E1}">
      <dgm:prSet/>
      <dgm:spPr/>
      <dgm:t>
        <a:bodyPr/>
        <a:lstStyle/>
        <a:p>
          <a:r>
            <a:rPr lang="fr-FR"/>
            <a:t>Faire de la place mais pas toute la place.</a:t>
          </a:r>
          <a:endParaRPr lang="en-US"/>
        </a:p>
      </dgm:t>
    </dgm:pt>
    <dgm:pt modelId="{8C622EBA-3CD6-4B9A-81E2-08DEA6A236CE}" type="parTrans" cxnId="{27BEDA64-87A8-43B3-9D3B-CB53495859DC}">
      <dgm:prSet/>
      <dgm:spPr/>
      <dgm:t>
        <a:bodyPr/>
        <a:lstStyle/>
        <a:p>
          <a:endParaRPr lang="en-US"/>
        </a:p>
      </dgm:t>
    </dgm:pt>
    <dgm:pt modelId="{D3720E25-F786-4453-9AD7-6DB35D625E51}" type="sibTrans" cxnId="{27BEDA64-87A8-43B3-9D3B-CB53495859DC}">
      <dgm:prSet/>
      <dgm:spPr/>
      <dgm:t>
        <a:bodyPr/>
        <a:lstStyle/>
        <a:p>
          <a:endParaRPr lang="en-US"/>
        </a:p>
      </dgm:t>
    </dgm:pt>
    <dgm:pt modelId="{8813926A-32EB-4220-86DC-42EC61A7E15E}">
      <dgm:prSet/>
      <dgm:spPr/>
      <dgm:t>
        <a:bodyPr/>
        <a:lstStyle/>
        <a:p>
          <a:r>
            <a:rPr lang="fr-FR"/>
            <a:t>A une fonction biologique adaptative majeure (intégrité, valeur, limite)</a:t>
          </a:r>
          <a:endParaRPr lang="en-US"/>
        </a:p>
      </dgm:t>
    </dgm:pt>
    <dgm:pt modelId="{6AB34C3F-1F14-490D-BB06-0646FCCA153A}" type="parTrans" cxnId="{9401ACF4-5B9B-47C4-879C-124314E8F347}">
      <dgm:prSet/>
      <dgm:spPr/>
      <dgm:t>
        <a:bodyPr/>
        <a:lstStyle/>
        <a:p>
          <a:endParaRPr lang="en-US"/>
        </a:p>
      </dgm:t>
    </dgm:pt>
    <dgm:pt modelId="{24ED6DD1-ECE4-4913-A6D0-6C9356A135F7}" type="sibTrans" cxnId="{9401ACF4-5B9B-47C4-879C-124314E8F347}">
      <dgm:prSet/>
      <dgm:spPr/>
      <dgm:t>
        <a:bodyPr/>
        <a:lstStyle/>
        <a:p>
          <a:endParaRPr lang="en-US"/>
        </a:p>
      </dgm:t>
    </dgm:pt>
    <dgm:pt modelId="{FDA66733-2EEF-49BD-B334-08834CE88122}">
      <dgm:prSet/>
      <dgm:spPr/>
      <dgm:t>
        <a:bodyPr/>
        <a:lstStyle/>
        <a:p>
          <a:r>
            <a:rPr lang="fr-FR"/>
            <a:t>Véhicule un message sur un besoin</a:t>
          </a:r>
          <a:endParaRPr lang="en-US"/>
        </a:p>
      </dgm:t>
    </dgm:pt>
    <dgm:pt modelId="{4A06C94B-49CD-4EBD-A57F-E1C726380344}" type="parTrans" cxnId="{F667B343-39D3-4554-BDB9-97818444FD4F}">
      <dgm:prSet/>
      <dgm:spPr/>
      <dgm:t>
        <a:bodyPr/>
        <a:lstStyle/>
        <a:p>
          <a:endParaRPr lang="en-US"/>
        </a:p>
      </dgm:t>
    </dgm:pt>
    <dgm:pt modelId="{D578E75A-DA51-4E2B-A969-766D439525A2}" type="sibTrans" cxnId="{F667B343-39D3-4554-BDB9-97818444FD4F}">
      <dgm:prSet/>
      <dgm:spPr/>
      <dgm:t>
        <a:bodyPr/>
        <a:lstStyle/>
        <a:p>
          <a:endParaRPr lang="en-US"/>
        </a:p>
      </dgm:t>
    </dgm:pt>
    <dgm:pt modelId="{35E402FF-4A7E-4376-9D55-7BAB2BBC99D0}">
      <dgm:prSet/>
      <dgm:spPr/>
      <dgm:t>
        <a:bodyPr/>
        <a:lstStyle/>
        <a:p>
          <a:r>
            <a:rPr lang="fr-FR"/>
            <a:t>Influence la perception, l’attention, le jugement, le choix, la mémoire, les pensées, les systèmes d’inférence, presque toute la physiologie (Mikolajczak et al, 2009)</a:t>
          </a:r>
          <a:endParaRPr lang="en-US"/>
        </a:p>
      </dgm:t>
    </dgm:pt>
    <dgm:pt modelId="{BCD9BA11-4ACD-4C63-8F3C-9635B8F10503}" type="parTrans" cxnId="{8B30B63F-09B4-4C36-9980-E81591471FB2}">
      <dgm:prSet/>
      <dgm:spPr/>
      <dgm:t>
        <a:bodyPr/>
        <a:lstStyle/>
        <a:p>
          <a:endParaRPr lang="en-US"/>
        </a:p>
      </dgm:t>
    </dgm:pt>
    <dgm:pt modelId="{8D6E5D5C-BC0E-498B-A6D5-4558A0B37145}" type="sibTrans" cxnId="{8B30B63F-09B4-4C36-9980-E81591471FB2}">
      <dgm:prSet/>
      <dgm:spPr/>
      <dgm:t>
        <a:bodyPr/>
        <a:lstStyle/>
        <a:p>
          <a:endParaRPr lang="en-US"/>
        </a:p>
      </dgm:t>
    </dgm:pt>
    <dgm:pt modelId="{63E0A108-6A5C-49B6-A54F-0FB14306070B}">
      <dgm:prSet/>
      <dgm:spPr/>
      <dgm:t>
        <a:bodyPr/>
        <a:lstStyle/>
        <a:p>
          <a:r>
            <a:rPr lang="fr-FR"/>
            <a:t>Source d’information, facilitateur de l’action, un support indispensable à la décision (A.Damasio)</a:t>
          </a:r>
          <a:endParaRPr lang="en-US"/>
        </a:p>
      </dgm:t>
    </dgm:pt>
    <dgm:pt modelId="{EFDD9801-3762-448D-B041-F4A7BCDB7606}" type="parTrans" cxnId="{059B475B-C355-4E6E-8F02-FAADA9D4B89A}">
      <dgm:prSet/>
      <dgm:spPr/>
      <dgm:t>
        <a:bodyPr/>
        <a:lstStyle/>
        <a:p>
          <a:endParaRPr lang="en-US"/>
        </a:p>
      </dgm:t>
    </dgm:pt>
    <dgm:pt modelId="{4AA9EFC4-86C5-4D69-B7EC-885AD245B007}" type="sibTrans" cxnId="{059B475B-C355-4E6E-8F02-FAADA9D4B89A}">
      <dgm:prSet/>
      <dgm:spPr/>
      <dgm:t>
        <a:bodyPr/>
        <a:lstStyle/>
        <a:p>
          <a:endParaRPr lang="en-US"/>
        </a:p>
      </dgm:t>
    </dgm:pt>
    <dgm:pt modelId="{2FE558CF-0806-41AF-972A-A6B0CD142DC0}">
      <dgm:prSet/>
      <dgm:spPr/>
      <dgm:t>
        <a:bodyPr/>
        <a:lstStyle/>
        <a:p>
          <a:r>
            <a:rPr lang="fr-FR"/>
            <a:t>L’enjeu co-éducatif, identifier, comprendre, utiliser, exprimer, réguler en lien avec un des premiers enjeux de l’école, la socialisation.</a:t>
          </a:r>
          <a:endParaRPr lang="en-US"/>
        </a:p>
      </dgm:t>
    </dgm:pt>
    <dgm:pt modelId="{225ACAE8-C7CF-44E4-8C52-8833C5E3AF1D}" type="parTrans" cxnId="{AF46BEF1-1FAF-4790-9F67-82DF8E260F34}">
      <dgm:prSet/>
      <dgm:spPr/>
      <dgm:t>
        <a:bodyPr/>
        <a:lstStyle/>
        <a:p>
          <a:endParaRPr lang="en-US"/>
        </a:p>
      </dgm:t>
    </dgm:pt>
    <dgm:pt modelId="{24EFB162-DE29-46C0-A65F-C19F7AFFD7E2}" type="sibTrans" cxnId="{AF46BEF1-1FAF-4790-9F67-82DF8E260F34}">
      <dgm:prSet/>
      <dgm:spPr/>
      <dgm:t>
        <a:bodyPr/>
        <a:lstStyle/>
        <a:p>
          <a:endParaRPr lang="en-US"/>
        </a:p>
      </dgm:t>
    </dgm:pt>
    <dgm:pt modelId="{1690AC13-9C29-4DDF-B1BA-86C3352334D5}" type="pres">
      <dgm:prSet presAssocID="{95079CE1-DDDC-4E06-A6B9-702F621E68A6}" presName="diagram" presStyleCnt="0">
        <dgm:presLayoutVars>
          <dgm:dir/>
          <dgm:resizeHandles val="exact"/>
        </dgm:presLayoutVars>
      </dgm:prSet>
      <dgm:spPr/>
    </dgm:pt>
    <dgm:pt modelId="{7631E909-5711-4971-BDB1-AEC54FBF5FCB}" type="pres">
      <dgm:prSet presAssocID="{C42630E1-C846-4408-9288-89632691B4E1}" presName="node" presStyleLbl="node1" presStyleIdx="0" presStyleCnt="6">
        <dgm:presLayoutVars>
          <dgm:bulletEnabled val="1"/>
        </dgm:presLayoutVars>
      </dgm:prSet>
      <dgm:spPr/>
    </dgm:pt>
    <dgm:pt modelId="{8685F2D9-74B1-4026-AC64-ED3300B50DD5}" type="pres">
      <dgm:prSet presAssocID="{D3720E25-F786-4453-9AD7-6DB35D625E51}" presName="sibTrans" presStyleCnt="0"/>
      <dgm:spPr/>
    </dgm:pt>
    <dgm:pt modelId="{1EED391F-A7EB-4F3F-BC1B-3695FD4462CF}" type="pres">
      <dgm:prSet presAssocID="{8813926A-32EB-4220-86DC-42EC61A7E15E}" presName="node" presStyleLbl="node1" presStyleIdx="1" presStyleCnt="6">
        <dgm:presLayoutVars>
          <dgm:bulletEnabled val="1"/>
        </dgm:presLayoutVars>
      </dgm:prSet>
      <dgm:spPr/>
    </dgm:pt>
    <dgm:pt modelId="{F1CD012B-9ED0-44B4-933D-8233BDB549E0}" type="pres">
      <dgm:prSet presAssocID="{24ED6DD1-ECE4-4913-A6D0-6C9356A135F7}" presName="sibTrans" presStyleCnt="0"/>
      <dgm:spPr/>
    </dgm:pt>
    <dgm:pt modelId="{D9B2EBCC-6725-4BC8-AD94-01371F096903}" type="pres">
      <dgm:prSet presAssocID="{FDA66733-2EEF-49BD-B334-08834CE88122}" presName="node" presStyleLbl="node1" presStyleIdx="2" presStyleCnt="6">
        <dgm:presLayoutVars>
          <dgm:bulletEnabled val="1"/>
        </dgm:presLayoutVars>
      </dgm:prSet>
      <dgm:spPr/>
    </dgm:pt>
    <dgm:pt modelId="{A0F96BA6-5D1F-4571-9172-9B4D6249A5D8}" type="pres">
      <dgm:prSet presAssocID="{D578E75A-DA51-4E2B-A969-766D439525A2}" presName="sibTrans" presStyleCnt="0"/>
      <dgm:spPr/>
    </dgm:pt>
    <dgm:pt modelId="{31CB566A-D893-4CD3-A012-61A12B299ED9}" type="pres">
      <dgm:prSet presAssocID="{35E402FF-4A7E-4376-9D55-7BAB2BBC99D0}" presName="node" presStyleLbl="node1" presStyleIdx="3" presStyleCnt="6">
        <dgm:presLayoutVars>
          <dgm:bulletEnabled val="1"/>
        </dgm:presLayoutVars>
      </dgm:prSet>
      <dgm:spPr/>
    </dgm:pt>
    <dgm:pt modelId="{955F29B3-8961-4F43-9423-BA8AFFF5477F}" type="pres">
      <dgm:prSet presAssocID="{8D6E5D5C-BC0E-498B-A6D5-4558A0B37145}" presName="sibTrans" presStyleCnt="0"/>
      <dgm:spPr/>
    </dgm:pt>
    <dgm:pt modelId="{DA2B27E1-63ED-4BEF-9789-595924EA8D85}" type="pres">
      <dgm:prSet presAssocID="{63E0A108-6A5C-49B6-A54F-0FB14306070B}" presName="node" presStyleLbl="node1" presStyleIdx="4" presStyleCnt="6">
        <dgm:presLayoutVars>
          <dgm:bulletEnabled val="1"/>
        </dgm:presLayoutVars>
      </dgm:prSet>
      <dgm:spPr/>
    </dgm:pt>
    <dgm:pt modelId="{A22E56AA-89C2-4091-BF46-4DF5F6FF9DFF}" type="pres">
      <dgm:prSet presAssocID="{4AA9EFC4-86C5-4D69-B7EC-885AD245B007}" presName="sibTrans" presStyleCnt="0"/>
      <dgm:spPr/>
    </dgm:pt>
    <dgm:pt modelId="{6791A6BB-92B5-476E-8875-7CC1D8F40ACF}" type="pres">
      <dgm:prSet presAssocID="{2FE558CF-0806-41AF-972A-A6B0CD142DC0}" presName="node" presStyleLbl="node1" presStyleIdx="5" presStyleCnt="6">
        <dgm:presLayoutVars>
          <dgm:bulletEnabled val="1"/>
        </dgm:presLayoutVars>
      </dgm:prSet>
      <dgm:spPr/>
    </dgm:pt>
  </dgm:ptLst>
  <dgm:cxnLst>
    <dgm:cxn modelId="{F3BB1E11-8BCA-47B6-8D61-DCBB67FA4F8B}" type="presOf" srcId="{8813926A-32EB-4220-86DC-42EC61A7E15E}" destId="{1EED391F-A7EB-4F3F-BC1B-3695FD4462CF}" srcOrd="0" destOrd="0" presId="urn:microsoft.com/office/officeart/2005/8/layout/default"/>
    <dgm:cxn modelId="{8D6A5C34-4C64-4F02-9AA0-41300DEADBDA}" type="presOf" srcId="{63E0A108-6A5C-49B6-A54F-0FB14306070B}" destId="{DA2B27E1-63ED-4BEF-9789-595924EA8D85}" srcOrd="0" destOrd="0" presId="urn:microsoft.com/office/officeart/2005/8/layout/default"/>
    <dgm:cxn modelId="{9F019A39-C3CE-42CC-9D69-F16AD58E5207}" type="presOf" srcId="{95079CE1-DDDC-4E06-A6B9-702F621E68A6}" destId="{1690AC13-9C29-4DDF-B1BA-86C3352334D5}" srcOrd="0" destOrd="0" presId="urn:microsoft.com/office/officeart/2005/8/layout/default"/>
    <dgm:cxn modelId="{8B30B63F-09B4-4C36-9980-E81591471FB2}" srcId="{95079CE1-DDDC-4E06-A6B9-702F621E68A6}" destId="{35E402FF-4A7E-4376-9D55-7BAB2BBC99D0}" srcOrd="3" destOrd="0" parTransId="{BCD9BA11-4ACD-4C63-8F3C-9635B8F10503}" sibTransId="{8D6E5D5C-BC0E-498B-A6D5-4558A0B37145}"/>
    <dgm:cxn modelId="{059B475B-C355-4E6E-8F02-FAADA9D4B89A}" srcId="{95079CE1-DDDC-4E06-A6B9-702F621E68A6}" destId="{63E0A108-6A5C-49B6-A54F-0FB14306070B}" srcOrd="4" destOrd="0" parTransId="{EFDD9801-3762-448D-B041-F4A7BCDB7606}" sibTransId="{4AA9EFC4-86C5-4D69-B7EC-885AD245B007}"/>
    <dgm:cxn modelId="{FD165242-A86E-4E89-A519-2860FCA9B3E0}" type="presOf" srcId="{C42630E1-C846-4408-9288-89632691B4E1}" destId="{7631E909-5711-4971-BDB1-AEC54FBF5FCB}" srcOrd="0" destOrd="0" presId="urn:microsoft.com/office/officeart/2005/8/layout/default"/>
    <dgm:cxn modelId="{F667B343-39D3-4554-BDB9-97818444FD4F}" srcId="{95079CE1-DDDC-4E06-A6B9-702F621E68A6}" destId="{FDA66733-2EEF-49BD-B334-08834CE88122}" srcOrd="2" destOrd="0" parTransId="{4A06C94B-49CD-4EBD-A57F-E1C726380344}" sibTransId="{D578E75A-DA51-4E2B-A969-766D439525A2}"/>
    <dgm:cxn modelId="{27BEDA64-87A8-43B3-9D3B-CB53495859DC}" srcId="{95079CE1-DDDC-4E06-A6B9-702F621E68A6}" destId="{C42630E1-C846-4408-9288-89632691B4E1}" srcOrd="0" destOrd="0" parTransId="{8C622EBA-3CD6-4B9A-81E2-08DEA6A236CE}" sibTransId="{D3720E25-F786-4453-9AD7-6DB35D625E51}"/>
    <dgm:cxn modelId="{85C077A3-ACDB-49AA-B9F7-A567815CE710}" type="presOf" srcId="{2FE558CF-0806-41AF-972A-A6B0CD142DC0}" destId="{6791A6BB-92B5-476E-8875-7CC1D8F40ACF}" srcOrd="0" destOrd="0" presId="urn:microsoft.com/office/officeart/2005/8/layout/default"/>
    <dgm:cxn modelId="{BEC034B9-7DFC-42F7-B079-131982BE21ED}" type="presOf" srcId="{35E402FF-4A7E-4376-9D55-7BAB2BBC99D0}" destId="{31CB566A-D893-4CD3-A012-61A12B299ED9}" srcOrd="0" destOrd="0" presId="urn:microsoft.com/office/officeart/2005/8/layout/default"/>
    <dgm:cxn modelId="{1AB708EA-2832-4BF7-A561-A8407C9A3357}" type="presOf" srcId="{FDA66733-2EEF-49BD-B334-08834CE88122}" destId="{D9B2EBCC-6725-4BC8-AD94-01371F096903}" srcOrd="0" destOrd="0" presId="urn:microsoft.com/office/officeart/2005/8/layout/default"/>
    <dgm:cxn modelId="{AF46BEF1-1FAF-4790-9F67-82DF8E260F34}" srcId="{95079CE1-DDDC-4E06-A6B9-702F621E68A6}" destId="{2FE558CF-0806-41AF-972A-A6B0CD142DC0}" srcOrd="5" destOrd="0" parTransId="{225ACAE8-C7CF-44E4-8C52-8833C5E3AF1D}" sibTransId="{24EFB162-DE29-46C0-A65F-C19F7AFFD7E2}"/>
    <dgm:cxn modelId="{9401ACF4-5B9B-47C4-879C-124314E8F347}" srcId="{95079CE1-DDDC-4E06-A6B9-702F621E68A6}" destId="{8813926A-32EB-4220-86DC-42EC61A7E15E}" srcOrd="1" destOrd="0" parTransId="{6AB34C3F-1F14-490D-BB06-0646FCCA153A}" sibTransId="{24ED6DD1-ECE4-4913-A6D0-6C9356A135F7}"/>
    <dgm:cxn modelId="{30C8C5D7-A8F5-4D96-BD7C-1370A0A9AAB9}" type="presParOf" srcId="{1690AC13-9C29-4DDF-B1BA-86C3352334D5}" destId="{7631E909-5711-4971-BDB1-AEC54FBF5FCB}" srcOrd="0" destOrd="0" presId="urn:microsoft.com/office/officeart/2005/8/layout/default"/>
    <dgm:cxn modelId="{76A7C3A6-2A9D-4BEB-AF82-3AFC21F5029A}" type="presParOf" srcId="{1690AC13-9C29-4DDF-B1BA-86C3352334D5}" destId="{8685F2D9-74B1-4026-AC64-ED3300B50DD5}" srcOrd="1" destOrd="0" presId="urn:microsoft.com/office/officeart/2005/8/layout/default"/>
    <dgm:cxn modelId="{0DBB80CE-3697-49F3-BA20-D420B8398E87}" type="presParOf" srcId="{1690AC13-9C29-4DDF-B1BA-86C3352334D5}" destId="{1EED391F-A7EB-4F3F-BC1B-3695FD4462CF}" srcOrd="2" destOrd="0" presId="urn:microsoft.com/office/officeart/2005/8/layout/default"/>
    <dgm:cxn modelId="{47900DC2-58AF-4C24-A4D9-DF8287CE36F5}" type="presParOf" srcId="{1690AC13-9C29-4DDF-B1BA-86C3352334D5}" destId="{F1CD012B-9ED0-44B4-933D-8233BDB549E0}" srcOrd="3" destOrd="0" presId="urn:microsoft.com/office/officeart/2005/8/layout/default"/>
    <dgm:cxn modelId="{8C2D5126-3BF6-4E29-8915-D45675EF96A6}" type="presParOf" srcId="{1690AC13-9C29-4DDF-B1BA-86C3352334D5}" destId="{D9B2EBCC-6725-4BC8-AD94-01371F096903}" srcOrd="4" destOrd="0" presId="urn:microsoft.com/office/officeart/2005/8/layout/default"/>
    <dgm:cxn modelId="{B236DAD2-7ADA-4CE1-BF6D-E5BD60828A5C}" type="presParOf" srcId="{1690AC13-9C29-4DDF-B1BA-86C3352334D5}" destId="{A0F96BA6-5D1F-4571-9172-9B4D6249A5D8}" srcOrd="5" destOrd="0" presId="urn:microsoft.com/office/officeart/2005/8/layout/default"/>
    <dgm:cxn modelId="{11C2BBD9-A773-4FE2-B434-A38929B40194}" type="presParOf" srcId="{1690AC13-9C29-4DDF-B1BA-86C3352334D5}" destId="{31CB566A-D893-4CD3-A012-61A12B299ED9}" srcOrd="6" destOrd="0" presId="urn:microsoft.com/office/officeart/2005/8/layout/default"/>
    <dgm:cxn modelId="{F479218D-F4AA-4DB3-AB7E-B597DDA24FA2}" type="presParOf" srcId="{1690AC13-9C29-4DDF-B1BA-86C3352334D5}" destId="{955F29B3-8961-4F43-9423-BA8AFFF5477F}" srcOrd="7" destOrd="0" presId="urn:microsoft.com/office/officeart/2005/8/layout/default"/>
    <dgm:cxn modelId="{356CE6AB-6D60-410F-8D4D-AF7CECCD0EF0}" type="presParOf" srcId="{1690AC13-9C29-4DDF-B1BA-86C3352334D5}" destId="{DA2B27E1-63ED-4BEF-9789-595924EA8D85}" srcOrd="8" destOrd="0" presId="urn:microsoft.com/office/officeart/2005/8/layout/default"/>
    <dgm:cxn modelId="{8EAE3939-FFEC-48C8-A777-8518EFBB3B7E}" type="presParOf" srcId="{1690AC13-9C29-4DDF-B1BA-86C3352334D5}" destId="{A22E56AA-89C2-4091-BF46-4DF5F6FF9DFF}" srcOrd="9" destOrd="0" presId="urn:microsoft.com/office/officeart/2005/8/layout/default"/>
    <dgm:cxn modelId="{74B14F2A-B9D1-4179-B147-7A303F0D1353}" type="presParOf" srcId="{1690AC13-9C29-4DDF-B1BA-86C3352334D5}" destId="{6791A6BB-92B5-476E-8875-7CC1D8F40AC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BADF4-AC3E-4A2D-AE3C-D539FEBA9CC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891D37-CA34-4EB4-A517-15016529C52E}">
      <dgm:prSet/>
      <dgm:spPr/>
      <dgm:t>
        <a:bodyPr/>
        <a:lstStyle/>
        <a:p>
          <a:r>
            <a:rPr lang="fr-FR" b="0" i="0"/>
            <a:t>Mieux mon stress a été régulé, plus les forces de résistances internes à la pression de que l’émotion sont fortes</a:t>
          </a:r>
          <a:endParaRPr lang="en-US"/>
        </a:p>
      </dgm:t>
    </dgm:pt>
    <dgm:pt modelId="{5338D608-E7C9-4BDF-A286-6D2F9518C471}" type="parTrans" cxnId="{59F6E971-1F96-4B5A-8EDC-0059F770DAAC}">
      <dgm:prSet/>
      <dgm:spPr/>
      <dgm:t>
        <a:bodyPr/>
        <a:lstStyle/>
        <a:p>
          <a:endParaRPr lang="en-US"/>
        </a:p>
      </dgm:t>
    </dgm:pt>
    <dgm:pt modelId="{81FEBBCC-D1DF-4019-B0EA-B5FAEF4ECA0E}" type="sibTrans" cxnId="{59F6E971-1F96-4B5A-8EDC-0059F770DAAC}">
      <dgm:prSet/>
      <dgm:spPr/>
      <dgm:t>
        <a:bodyPr/>
        <a:lstStyle/>
        <a:p>
          <a:endParaRPr lang="en-US"/>
        </a:p>
      </dgm:t>
    </dgm:pt>
    <dgm:pt modelId="{18FB0DA6-59FC-419B-8403-DDA28B645D9E}">
      <dgm:prSet/>
      <dgm:spPr/>
      <dgm:t>
        <a:bodyPr/>
        <a:lstStyle/>
        <a:p>
          <a:r>
            <a:rPr lang="fr-FR" b="0" i="0"/>
            <a:t>Cela se traduit par l’efficience des réseaux inhibiteurs</a:t>
          </a:r>
          <a:endParaRPr lang="en-US"/>
        </a:p>
      </dgm:t>
    </dgm:pt>
    <dgm:pt modelId="{A4F6ECBE-E6B3-4D55-92F4-93657B5BF8DD}" type="parTrans" cxnId="{FC437507-958E-4FBC-9F59-EA28601541EA}">
      <dgm:prSet/>
      <dgm:spPr/>
      <dgm:t>
        <a:bodyPr/>
        <a:lstStyle/>
        <a:p>
          <a:endParaRPr lang="en-US"/>
        </a:p>
      </dgm:t>
    </dgm:pt>
    <dgm:pt modelId="{311E7421-5942-4C24-9EC1-53F50D43EEF0}" type="sibTrans" cxnId="{FC437507-958E-4FBC-9F59-EA28601541EA}">
      <dgm:prSet/>
      <dgm:spPr/>
      <dgm:t>
        <a:bodyPr/>
        <a:lstStyle/>
        <a:p>
          <a:endParaRPr lang="en-US"/>
        </a:p>
      </dgm:t>
    </dgm:pt>
    <dgm:pt modelId="{9B864749-12A6-4924-8FA3-7AF5A0506B77}">
      <dgm:prSet/>
      <dgm:spPr/>
      <dgm:t>
        <a:bodyPr/>
        <a:lstStyle/>
        <a:p>
          <a:r>
            <a:rPr lang="fr-FR" b="0" i="0"/>
            <a:t>Influence fortement ma tolérance au stress à l’âge adulte</a:t>
          </a:r>
          <a:endParaRPr lang="en-US"/>
        </a:p>
      </dgm:t>
    </dgm:pt>
    <dgm:pt modelId="{EDC80174-0F8B-4273-9C46-35810CBE23FC}" type="parTrans" cxnId="{C4D761A9-F6FD-4BDC-BE37-A960938B75E3}">
      <dgm:prSet/>
      <dgm:spPr/>
      <dgm:t>
        <a:bodyPr/>
        <a:lstStyle/>
        <a:p>
          <a:endParaRPr lang="en-US"/>
        </a:p>
      </dgm:t>
    </dgm:pt>
    <dgm:pt modelId="{2B14A31F-9E3A-4C5D-AC07-363C6C7333D5}" type="sibTrans" cxnId="{C4D761A9-F6FD-4BDC-BE37-A960938B75E3}">
      <dgm:prSet/>
      <dgm:spPr/>
      <dgm:t>
        <a:bodyPr/>
        <a:lstStyle/>
        <a:p>
          <a:endParaRPr lang="en-US"/>
        </a:p>
      </dgm:t>
    </dgm:pt>
    <dgm:pt modelId="{8F364FB5-9B4A-40A7-B80B-28AB43C15AAC}" type="pres">
      <dgm:prSet presAssocID="{146BADF4-AC3E-4A2D-AE3C-D539FEBA9CC3}" presName="linear" presStyleCnt="0">
        <dgm:presLayoutVars>
          <dgm:animLvl val="lvl"/>
          <dgm:resizeHandles val="exact"/>
        </dgm:presLayoutVars>
      </dgm:prSet>
      <dgm:spPr/>
    </dgm:pt>
    <dgm:pt modelId="{1C212A69-622E-4485-987F-2ED6AE3C72B1}" type="pres">
      <dgm:prSet presAssocID="{7F891D37-CA34-4EB4-A517-15016529C52E}" presName="parentText" presStyleLbl="node1" presStyleIdx="0" presStyleCnt="3">
        <dgm:presLayoutVars>
          <dgm:chMax val="0"/>
          <dgm:bulletEnabled val="1"/>
        </dgm:presLayoutVars>
      </dgm:prSet>
      <dgm:spPr/>
    </dgm:pt>
    <dgm:pt modelId="{C93B6D2B-D713-400D-9D11-7D753446D983}" type="pres">
      <dgm:prSet presAssocID="{81FEBBCC-D1DF-4019-B0EA-B5FAEF4ECA0E}" presName="spacer" presStyleCnt="0"/>
      <dgm:spPr/>
    </dgm:pt>
    <dgm:pt modelId="{519D6C88-75B2-4FB0-92D8-2915700960FA}" type="pres">
      <dgm:prSet presAssocID="{18FB0DA6-59FC-419B-8403-DDA28B645D9E}" presName="parentText" presStyleLbl="node1" presStyleIdx="1" presStyleCnt="3">
        <dgm:presLayoutVars>
          <dgm:chMax val="0"/>
          <dgm:bulletEnabled val="1"/>
        </dgm:presLayoutVars>
      </dgm:prSet>
      <dgm:spPr/>
    </dgm:pt>
    <dgm:pt modelId="{A77E2255-F631-493C-8151-B2A241D94B6A}" type="pres">
      <dgm:prSet presAssocID="{311E7421-5942-4C24-9EC1-53F50D43EEF0}" presName="spacer" presStyleCnt="0"/>
      <dgm:spPr/>
    </dgm:pt>
    <dgm:pt modelId="{D5D1DB8D-7985-40C5-8BB9-8E075E762DCE}" type="pres">
      <dgm:prSet presAssocID="{9B864749-12A6-4924-8FA3-7AF5A0506B77}" presName="parentText" presStyleLbl="node1" presStyleIdx="2" presStyleCnt="3">
        <dgm:presLayoutVars>
          <dgm:chMax val="0"/>
          <dgm:bulletEnabled val="1"/>
        </dgm:presLayoutVars>
      </dgm:prSet>
      <dgm:spPr/>
    </dgm:pt>
  </dgm:ptLst>
  <dgm:cxnLst>
    <dgm:cxn modelId="{FC437507-958E-4FBC-9F59-EA28601541EA}" srcId="{146BADF4-AC3E-4A2D-AE3C-D539FEBA9CC3}" destId="{18FB0DA6-59FC-419B-8403-DDA28B645D9E}" srcOrd="1" destOrd="0" parTransId="{A4F6ECBE-E6B3-4D55-92F4-93657B5BF8DD}" sibTransId="{311E7421-5942-4C24-9EC1-53F50D43EEF0}"/>
    <dgm:cxn modelId="{AF2B173C-134A-4340-912B-FA325A796125}" type="presOf" srcId="{7F891D37-CA34-4EB4-A517-15016529C52E}" destId="{1C212A69-622E-4485-987F-2ED6AE3C72B1}" srcOrd="0" destOrd="0" presId="urn:microsoft.com/office/officeart/2005/8/layout/vList2"/>
    <dgm:cxn modelId="{BEA64F46-9276-4A99-B89D-3EC3E1762B4C}" type="presOf" srcId="{18FB0DA6-59FC-419B-8403-DDA28B645D9E}" destId="{519D6C88-75B2-4FB0-92D8-2915700960FA}" srcOrd="0" destOrd="0" presId="urn:microsoft.com/office/officeart/2005/8/layout/vList2"/>
    <dgm:cxn modelId="{2914034A-79C7-4887-BDCE-F36B1A2C5F98}" type="presOf" srcId="{146BADF4-AC3E-4A2D-AE3C-D539FEBA9CC3}" destId="{8F364FB5-9B4A-40A7-B80B-28AB43C15AAC}" srcOrd="0" destOrd="0" presId="urn:microsoft.com/office/officeart/2005/8/layout/vList2"/>
    <dgm:cxn modelId="{59F6E971-1F96-4B5A-8EDC-0059F770DAAC}" srcId="{146BADF4-AC3E-4A2D-AE3C-D539FEBA9CC3}" destId="{7F891D37-CA34-4EB4-A517-15016529C52E}" srcOrd="0" destOrd="0" parTransId="{5338D608-E7C9-4BDF-A286-6D2F9518C471}" sibTransId="{81FEBBCC-D1DF-4019-B0EA-B5FAEF4ECA0E}"/>
    <dgm:cxn modelId="{C4D761A9-F6FD-4BDC-BE37-A960938B75E3}" srcId="{146BADF4-AC3E-4A2D-AE3C-D539FEBA9CC3}" destId="{9B864749-12A6-4924-8FA3-7AF5A0506B77}" srcOrd="2" destOrd="0" parTransId="{EDC80174-0F8B-4273-9C46-35810CBE23FC}" sibTransId="{2B14A31F-9E3A-4C5D-AC07-363C6C7333D5}"/>
    <dgm:cxn modelId="{7D6D77ED-DA09-429E-9A63-1ED88183E6FE}" type="presOf" srcId="{9B864749-12A6-4924-8FA3-7AF5A0506B77}" destId="{D5D1DB8D-7985-40C5-8BB9-8E075E762DCE}" srcOrd="0" destOrd="0" presId="urn:microsoft.com/office/officeart/2005/8/layout/vList2"/>
    <dgm:cxn modelId="{790A5510-27CC-4CB5-BFB9-C41F4ACEBAA2}" type="presParOf" srcId="{8F364FB5-9B4A-40A7-B80B-28AB43C15AAC}" destId="{1C212A69-622E-4485-987F-2ED6AE3C72B1}" srcOrd="0" destOrd="0" presId="urn:microsoft.com/office/officeart/2005/8/layout/vList2"/>
    <dgm:cxn modelId="{773078B1-FAF2-493D-BFD5-FC73FB5A0DE9}" type="presParOf" srcId="{8F364FB5-9B4A-40A7-B80B-28AB43C15AAC}" destId="{C93B6D2B-D713-400D-9D11-7D753446D983}" srcOrd="1" destOrd="0" presId="urn:microsoft.com/office/officeart/2005/8/layout/vList2"/>
    <dgm:cxn modelId="{74872B90-0DD3-4E72-ADC8-B6699213AB69}" type="presParOf" srcId="{8F364FB5-9B4A-40A7-B80B-28AB43C15AAC}" destId="{519D6C88-75B2-4FB0-92D8-2915700960FA}" srcOrd="2" destOrd="0" presId="urn:microsoft.com/office/officeart/2005/8/layout/vList2"/>
    <dgm:cxn modelId="{A0166636-F1D9-4E8A-9F2C-1CBCB826B35F}" type="presParOf" srcId="{8F364FB5-9B4A-40A7-B80B-28AB43C15AAC}" destId="{A77E2255-F631-493C-8151-B2A241D94B6A}" srcOrd="3" destOrd="0" presId="urn:microsoft.com/office/officeart/2005/8/layout/vList2"/>
    <dgm:cxn modelId="{516EDF1E-08E9-4CBC-BF1E-A2F2E00C8F6E}" type="presParOf" srcId="{8F364FB5-9B4A-40A7-B80B-28AB43C15AAC}" destId="{D5D1DB8D-7985-40C5-8BB9-8E075E762D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F4345-73A5-4529-BE64-9E9CD852EB5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ACEA866-6D92-4672-A997-E79599313C22}">
      <dgm:prSet/>
      <dgm:spPr/>
      <dgm:t>
        <a:bodyPr/>
        <a:lstStyle/>
        <a:p>
          <a:r>
            <a:rPr lang="fr-FR"/>
            <a:t>Enseignements explicites des comportements Steeve BISSONNETTE</a:t>
          </a:r>
          <a:endParaRPr lang="en-US"/>
        </a:p>
      </dgm:t>
    </dgm:pt>
    <dgm:pt modelId="{7A09B756-3792-4824-B993-189FEEE49DCE}" type="parTrans" cxnId="{21C88812-1F8A-4594-8640-74D3F9E56B27}">
      <dgm:prSet/>
      <dgm:spPr/>
      <dgm:t>
        <a:bodyPr/>
        <a:lstStyle/>
        <a:p>
          <a:endParaRPr lang="en-US"/>
        </a:p>
      </dgm:t>
    </dgm:pt>
    <dgm:pt modelId="{6B4F8AF2-1E44-46F7-BA4E-89DFA906AFC2}" type="sibTrans" cxnId="{21C88812-1F8A-4594-8640-74D3F9E56B27}">
      <dgm:prSet/>
      <dgm:spPr/>
      <dgm:t>
        <a:bodyPr/>
        <a:lstStyle/>
        <a:p>
          <a:endParaRPr lang="en-US"/>
        </a:p>
      </dgm:t>
    </dgm:pt>
    <dgm:pt modelId="{087F9E18-066E-4641-AF36-349071899643}">
      <dgm:prSet/>
      <dgm:spPr/>
      <dgm:t>
        <a:bodyPr/>
        <a:lstStyle/>
        <a:p>
          <a:r>
            <a:rPr lang="fr-FR"/>
            <a:t>Etude et recherche sur les écoles dites efficaces</a:t>
          </a:r>
          <a:endParaRPr lang="en-US"/>
        </a:p>
      </dgm:t>
    </dgm:pt>
    <dgm:pt modelId="{A0F169C3-F3E2-4FD5-B673-FB4716E8AFFB}" type="parTrans" cxnId="{753D136E-ED27-4211-8B1B-ABD65D4B3933}">
      <dgm:prSet/>
      <dgm:spPr/>
      <dgm:t>
        <a:bodyPr/>
        <a:lstStyle/>
        <a:p>
          <a:endParaRPr lang="en-US"/>
        </a:p>
      </dgm:t>
    </dgm:pt>
    <dgm:pt modelId="{C4AAFD15-7450-4D08-ACE3-E06F7DF68A63}" type="sibTrans" cxnId="{753D136E-ED27-4211-8B1B-ABD65D4B3933}">
      <dgm:prSet/>
      <dgm:spPr/>
      <dgm:t>
        <a:bodyPr/>
        <a:lstStyle/>
        <a:p>
          <a:endParaRPr lang="en-US"/>
        </a:p>
      </dgm:t>
    </dgm:pt>
    <dgm:pt modelId="{B80CB7CC-7756-43AE-9461-974BABFA08AD}">
      <dgm:prSet/>
      <dgm:spPr/>
      <dgm:t>
        <a:bodyPr/>
        <a:lstStyle/>
        <a:p>
          <a:r>
            <a:rPr lang="fr-FR"/>
            <a:t>Harmonisation des pratiques sur l’établissement, travaille collaboratif d’un comité comportement</a:t>
          </a:r>
          <a:endParaRPr lang="en-US"/>
        </a:p>
      </dgm:t>
    </dgm:pt>
    <dgm:pt modelId="{25A6C39D-352A-45BC-8C5A-4EEE8911B91D}" type="parTrans" cxnId="{042AB420-7E61-4747-A20E-BD97762025F4}">
      <dgm:prSet/>
      <dgm:spPr/>
      <dgm:t>
        <a:bodyPr/>
        <a:lstStyle/>
        <a:p>
          <a:endParaRPr lang="en-US"/>
        </a:p>
      </dgm:t>
    </dgm:pt>
    <dgm:pt modelId="{A9054A9B-E2AB-49B6-B562-9162D15E5299}" type="sibTrans" cxnId="{042AB420-7E61-4747-A20E-BD97762025F4}">
      <dgm:prSet/>
      <dgm:spPr/>
      <dgm:t>
        <a:bodyPr/>
        <a:lstStyle/>
        <a:p>
          <a:endParaRPr lang="en-US"/>
        </a:p>
      </dgm:t>
    </dgm:pt>
    <dgm:pt modelId="{01D1B07D-081F-471B-9B58-725DE7D42BAD}">
      <dgm:prSet/>
      <dgm:spPr/>
      <dgm:t>
        <a:bodyPr/>
        <a:lstStyle/>
        <a:p>
          <a:r>
            <a:rPr lang="fr-FR"/>
            <a:t>80% des interventions sont préventives sur le comportement</a:t>
          </a:r>
          <a:endParaRPr lang="en-US"/>
        </a:p>
      </dgm:t>
    </dgm:pt>
    <dgm:pt modelId="{484F85D4-FB32-4C36-8F0B-03CFA257CF96}" type="parTrans" cxnId="{8083A2EE-3D4F-44DD-930F-6D2D3EBF73B2}">
      <dgm:prSet/>
      <dgm:spPr/>
      <dgm:t>
        <a:bodyPr/>
        <a:lstStyle/>
        <a:p>
          <a:endParaRPr lang="en-US"/>
        </a:p>
      </dgm:t>
    </dgm:pt>
    <dgm:pt modelId="{9ECA264F-D1A9-46E8-A814-A8F8866C5DA5}" type="sibTrans" cxnId="{8083A2EE-3D4F-44DD-930F-6D2D3EBF73B2}">
      <dgm:prSet/>
      <dgm:spPr/>
      <dgm:t>
        <a:bodyPr/>
        <a:lstStyle/>
        <a:p>
          <a:endParaRPr lang="en-US"/>
        </a:p>
      </dgm:t>
    </dgm:pt>
    <dgm:pt modelId="{E82253BA-EE40-456B-8BC7-B9569F5516BD}">
      <dgm:prSet/>
      <dgm:spPr/>
      <dgm:t>
        <a:bodyPr/>
        <a:lstStyle/>
        <a:p>
          <a:r>
            <a:rPr lang="fr-FR"/>
            <a:t>15% ciblés</a:t>
          </a:r>
          <a:endParaRPr lang="en-US"/>
        </a:p>
      </dgm:t>
    </dgm:pt>
    <dgm:pt modelId="{4F8C1651-9EE5-40A3-BAEE-FAC866FE203A}" type="parTrans" cxnId="{4C7568E7-535E-4D8D-ACF3-6163FAA5A5CC}">
      <dgm:prSet/>
      <dgm:spPr/>
      <dgm:t>
        <a:bodyPr/>
        <a:lstStyle/>
        <a:p>
          <a:endParaRPr lang="en-US"/>
        </a:p>
      </dgm:t>
    </dgm:pt>
    <dgm:pt modelId="{A4D711B6-FACA-4CA4-B034-D485A611323A}" type="sibTrans" cxnId="{4C7568E7-535E-4D8D-ACF3-6163FAA5A5CC}">
      <dgm:prSet/>
      <dgm:spPr/>
      <dgm:t>
        <a:bodyPr/>
        <a:lstStyle/>
        <a:p>
          <a:endParaRPr lang="en-US"/>
        </a:p>
      </dgm:t>
    </dgm:pt>
    <dgm:pt modelId="{D0F37139-1EE5-4F8F-8CCB-D37F3886317B}">
      <dgm:prSet/>
      <dgm:spPr/>
      <dgm:t>
        <a:bodyPr/>
        <a:lstStyle/>
        <a:p>
          <a:r>
            <a:rPr lang="fr-FR"/>
            <a:t>5% individualisés</a:t>
          </a:r>
          <a:endParaRPr lang="en-US"/>
        </a:p>
      </dgm:t>
    </dgm:pt>
    <dgm:pt modelId="{87A0CAE0-920A-423A-B80A-7023DA8A0D7D}" type="parTrans" cxnId="{78477FCF-A5C0-478C-970A-A7ECBD28CB3E}">
      <dgm:prSet/>
      <dgm:spPr/>
      <dgm:t>
        <a:bodyPr/>
        <a:lstStyle/>
        <a:p>
          <a:endParaRPr lang="en-US"/>
        </a:p>
      </dgm:t>
    </dgm:pt>
    <dgm:pt modelId="{E16EA5FA-DE1E-461C-8DE3-08AFD362DE70}" type="sibTrans" cxnId="{78477FCF-A5C0-478C-970A-A7ECBD28CB3E}">
      <dgm:prSet/>
      <dgm:spPr/>
      <dgm:t>
        <a:bodyPr/>
        <a:lstStyle/>
        <a:p>
          <a:endParaRPr lang="en-US"/>
        </a:p>
      </dgm:t>
    </dgm:pt>
    <dgm:pt modelId="{68C1E3B6-D956-4D68-91B2-AE7D195D5959}">
      <dgm:prSet/>
      <dgm:spPr/>
      <dgm:t>
        <a:bodyPr/>
        <a:lstStyle/>
        <a:p>
          <a:r>
            <a:rPr lang="fr-FR"/>
            <a:t>Travail conscient à l’établissement d’une relation positive</a:t>
          </a:r>
          <a:endParaRPr lang="en-US"/>
        </a:p>
      </dgm:t>
    </dgm:pt>
    <dgm:pt modelId="{461B8254-B1F1-4D87-A115-C614D1B3C3D5}" type="parTrans" cxnId="{2BB2BAE5-549E-4CCD-AF1F-E63C510FCB7B}">
      <dgm:prSet/>
      <dgm:spPr/>
      <dgm:t>
        <a:bodyPr/>
        <a:lstStyle/>
        <a:p>
          <a:endParaRPr lang="en-US"/>
        </a:p>
      </dgm:t>
    </dgm:pt>
    <dgm:pt modelId="{B8F5FABB-FF93-49C4-B5CA-D26D1418886A}" type="sibTrans" cxnId="{2BB2BAE5-549E-4CCD-AF1F-E63C510FCB7B}">
      <dgm:prSet/>
      <dgm:spPr/>
      <dgm:t>
        <a:bodyPr/>
        <a:lstStyle/>
        <a:p>
          <a:endParaRPr lang="en-US"/>
        </a:p>
      </dgm:t>
    </dgm:pt>
    <dgm:pt modelId="{E531773A-BFE4-4187-BC8D-37EC55FD8239}" type="pres">
      <dgm:prSet presAssocID="{03EF4345-73A5-4529-BE64-9E9CD852EB5C}" presName="linear" presStyleCnt="0">
        <dgm:presLayoutVars>
          <dgm:animLvl val="lvl"/>
          <dgm:resizeHandles val="exact"/>
        </dgm:presLayoutVars>
      </dgm:prSet>
      <dgm:spPr/>
    </dgm:pt>
    <dgm:pt modelId="{AEC8EB91-8BA6-46A0-9A41-BBB290DB0E3D}" type="pres">
      <dgm:prSet presAssocID="{7ACEA866-6D92-4672-A997-E79599313C22}" presName="parentText" presStyleLbl="node1" presStyleIdx="0" presStyleCnt="7">
        <dgm:presLayoutVars>
          <dgm:chMax val="0"/>
          <dgm:bulletEnabled val="1"/>
        </dgm:presLayoutVars>
      </dgm:prSet>
      <dgm:spPr/>
    </dgm:pt>
    <dgm:pt modelId="{4D16A438-5D39-439E-9EBE-5E10FAB8A2A7}" type="pres">
      <dgm:prSet presAssocID="{6B4F8AF2-1E44-46F7-BA4E-89DFA906AFC2}" presName="spacer" presStyleCnt="0"/>
      <dgm:spPr/>
    </dgm:pt>
    <dgm:pt modelId="{4C17AC36-B850-4954-A9AF-496C636783AA}" type="pres">
      <dgm:prSet presAssocID="{087F9E18-066E-4641-AF36-349071899643}" presName="parentText" presStyleLbl="node1" presStyleIdx="1" presStyleCnt="7">
        <dgm:presLayoutVars>
          <dgm:chMax val="0"/>
          <dgm:bulletEnabled val="1"/>
        </dgm:presLayoutVars>
      </dgm:prSet>
      <dgm:spPr/>
    </dgm:pt>
    <dgm:pt modelId="{8BB2868F-96E4-4066-865E-A4A8C7C47E09}" type="pres">
      <dgm:prSet presAssocID="{C4AAFD15-7450-4D08-ACE3-E06F7DF68A63}" presName="spacer" presStyleCnt="0"/>
      <dgm:spPr/>
    </dgm:pt>
    <dgm:pt modelId="{AE3573E4-F6B0-42BD-849B-4519D9C14997}" type="pres">
      <dgm:prSet presAssocID="{B80CB7CC-7756-43AE-9461-974BABFA08AD}" presName="parentText" presStyleLbl="node1" presStyleIdx="2" presStyleCnt="7">
        <dgm:presLayoutVars>
          <dgm:chMax val="0"/>
          <dgm:bulletEnabled val="1"/>
        </dgm:presLayoutVars>
      </dgm:prSet>
      <dgm:spPr/>
    </dgm:pt>
    <dgm:pt modelId="{F858F4FA-03EA-4840-8BCF-C562E4D28140}" type="pres">
      <dgm:prSet presAssocID="{A9054A9B-E2AB-49B6-B562-9162D15E5299}" presName="spacer" presStyleCnt="0"/>
      <dgm:spPr/>
    </dgm:pt>
    <dgm:pt modelId="{18451671-A28A-4663-BE7F-07F083805373}" type="pres">
      <dgm:prSet presAssocID="{01D1B07D-081F-471B-9B58-725DE7D42BAD}" presName="parentText" presStyleLbl="node1" presStyleIdx="3" presStyleCnt="7">
        <dgm:presLayoutVars>
          <dgm:chMax val="0"/>
          <dgm:bulletEnabled val="1"/>
        </dgm:presLayoutVars>
      </dgm:prSet>
      <dgm:spPr/>
    </dgm:pt>
    <dgm:pt modelId="{731D678D-C8EE-4238-A3A5-9E294643A6F3}" type="pres">
      <dgm:prSet presAssocID="{9ECA264F-D1A9-46E8-A814-A8F8866C5DA5}" presName="spacer" presStyleCnt="0"/>
      <dgm:spPr/>
    </dgm:pt>
    <dgm:pt modelId="{EEE27266-8917-4D51-BEDC-C725AB0E04E4}" type="pres">
      <dgm:prSet presAssocID="{E82253BA-EE40-456B-8BC7-B9569F5516BD}" presName="parentText" presStyleLbl="node1" presStyleIdx="4" presStyleCnt="7">
        <dgm:presLayoutVars>
          <dgm:chMax val="0"/>
          <dgm:bulletEnabled val="1"/>
        </dgm:presLayoutVars>
      </dgm:prSet>
      <dgm:spPr/>
    </dgm:pt>
    <dgm:pt modelId="{B72F51C5-D737-42B7-9DDF-27FE2282AACD}" type="pres">
      <dgm:prSet presAssocID="{A4D711B6-FACA-4CA4-B034-D485A611323A}" presName="spacer" presStyleCnt="0"/>
      <dgm:spPr/>
    </dgm:pt>
    <dgm:pt modelId="{C2093A75-2CD5-45A0-8AB3-AE0778FE2FA4}" type="pres">
      <dgm:prSet presAssocID="{D0F37139-1EE5-4F8F-8CCB-D37F3886317B}" presName="parentText" presStyleLbl="node1" presStyleIdx="5" presStyleCnt="7">
        <dgm:presLayoutVars>
          <dgm:chMax val="0"/>
          <dgm:bulletEnabled val="1"/>
        </dgm:presLayoutVars>
      </dgm:prSet>
      <dgm:spPr/>
    </dgm:pt>
    <dgm:pt modelId="{C61B3AEE-675F-4F1B-9B36-21A97AC2B45B}" type="pres">
      <dgm:prSet presAssocID="{E16EA5FA-DE1E-461C-8DE3-08AFD362DE70}" presName="spacer" presStyleCnt="0"/>
      <dgm:spPr/>
    </dgm:pt>
    <dgm:pt modelId="{F1C549CC-57EC-4509-A515-8FC2BCD7CCE3}" type="pres">
      <dgm:prSet presAssocID="{68C1E3B6-D956-4D68-91B2-AE7D195D5959}" presName="parentText" presStyleLbl="node1" presStyleIdx="6" presStyleCnt="7">
        <dgm:presLayoutVars>
          <dgm:chMax val="0"/>
          <dgm:bulletEnabled val="1"/>
        </dgm:presLayoutVars>
      </dgm:prSet>
      <dgm:spPr/>
    </dgm:pt>
  </dgm:ptLst>
  <dgm:cxnLst>
    <dgm:cxn modelId="{47362E00-6EB3-46F9-91BC-1FA8AAC45055}" type="presOf" srcId="{68C1E3B6-D956-4D68-91B2-AE7D195D5959}" destId="{F1C549CC-57EC-4509-A515-8FC2BCD7CCE3}" srcOrd="0" destOrd="0" presId="urn:microsoft.com/office/officeart/2005/8/layout/vList2"/>
    <dgm:cxn modelId="{21C88812-1F8A-4594-8640-74D3F9E56B27}" srcId="{03EF4345-73A5-4529-BE64-9E9CD852EB5C}" destId="{7ACEA866-6D92-4672-A997-E79599313C22}" srcOrd="0" destOrd="0" parTransId="{7A09B756-3792-4824-B993-189FEEE49DCE}" sibTransId="{6B4F8AF2-1E44-46F7-BA4E-89DFA906AFC2}"/>
    <dgm:cxn modelId="{042AB420-7E61-4747-A20E-BD97762025F4}" srcId="{03EF4345-73A5-4529-BE64-9E9CD852EB5C}" destId="{B80CB7CC-7756-43AE-9461-974BABFA08AD}" srcOrd="2" destOrd="0" parTransId="{25A6C39D-352A-45BC-8C5A-4EEE8911B91D}" sibTransId="{A9054A9B-E2AB-49B6-B562-9162D15E5299}"/>
    <dgm:cxn modelId="{AE7E413C-ABC6-403A-94D2-BD3C9A296F8F}" type="presOf" srcId="{7ACEA866-6D92-4672-A997-E79599313C22}" destId="{AEC8EB91-8BA6-46A0-9A41-BBB290DB0E3D}" srcOrd="0" destOrd="0" presId="urn:microsoft.com/office/officeart/2005/8/layout/vList2"/>
    <dgm:cxn modelId="{8CB6CF5E-F7DA-4694-A798-C312ABB589E4}" type="presOf" srcId="{D0F37139-1EE5-4F8F-8CCB-D37F3886317B}" destId="{C2093A75-2CD5-45A0-8AB3-AE0778FE2FA4}" srcOrd="0" destOrd="0" presId="urn:microsoft.com/office/officeart/2005/8/layout/vList2"/>
    <dgm:cxn modelId="{0FBAD164-1A93-424D-AC8B-2AB20C250B11}" type="presOf" srcId="{01D1B07D-081F-471B-9B58-725DE7D42BAD}" destId="{18451671-A28A-4663-BE7F-07F083805373}" srcOrd="0" destOrd="0" presId="urn:microsoft.com/office/officeart/2005/8/layout/vList2"/>
    <dgm:cxn modelId="{753D136E-ED27-4211-8B1B-ABD65D4B3933}" srcId="{03EF4345-73A5-4529-BE64-9E9CD852EB5C}" destId="{087F9E18-066E-4641-AF36-349071899643}" srcOrd="1" destOrd="0" parTransId="{A0F169C3-F3E2-4FD5-B673-FB4716E8AFFB}" sibTransId="{C4AAFD15-7450-4D08-ACE3-E06F7DF68A63}"/>
    <dgm:cxn modelId="{75476598-843A-4661-85C8-E145139FBF94}" type="presOf" srcId="{087F9E18-066E-4641-AF36-349071899643}" destId="{4C17AC36-B850-4954-A9AF-496C636783AA}" srcOrd="0" destOrd="0" presId="urn:microsoft.com/office/officeart/2005/8/layout/vList2"/>
    <dgm:cxn modelId="{DB67EDA6-64FA-4B23-9846-C572F766FB27}" type="presOf" srcId="{03EF4345-73A5-4529-BE64-9E9CD852EB5C}" destId="{E531773A-BFE4-4187-BC8D-37EC55FD8239}" srcOrd="0" destOrd="0" presId="urn:microsoft.com/office/officeart/2005/8/layout/vList2"/>
    <dgm:cxn modelId="{78477FCF-A5C0-478C-970A-A7ECBD28CB3E}" srcId="{03EF4345-73A5-4529-BE64-9E9CD852EB5C}" destId="{D0F37139-1EE5-4F8F-8CCB-D37F3886317B}" srcOrd="5" destOrd="0" parTransId="{87A0CAE0-920A-423A-B80A-7023DA8A0D7D}" sibTransId="{E16EA5FA-DE1E-461C-8DE3-08AFD362DE70}"/>
    <dgm:cxn modelId="{506248E2-94B0-4B21-AD2B-7C73E94C702B}" type="presOf" srcId="{B80CB7CC-7756-43AE-9461-974BABFA08AD}" destId="{AE3573E4-F6B0-42BD-849B-4519D9C14997}" srcOrd="0" destOrd="0" presId="urn:microsoft.com/office/officeart/2005/8/layout/vList2"/>
    <dgm:cxn modelId="{2BB2BAE5-549E-4CCD-AF1F-E63C510FCB7B}" srcId="{03EF4345-73A5-4529-BE64-9E9CD852EB5C}" destId="{68C1E3B6-D956-4D68-91B2-AE7D195D5959}" srcOrd="6" destOrd="0" parTransId="{461B8254-B1F1-4D87-A115-C614D1B3C3D5}" sibTransId="{B8F5FABB-FF93-49C4-B5CA-D26D1418886A}"/>
    <dgm:cxn modelId="{4C7568E7-535E-4D8D-ACF3-6163FAA5A5CC}" srcId="{03EF4345-73A5-4529-BE64-9E9CD852EB5C}" destId="{E82253BA-EE40-456B-8BC7-B9569F5516BD}" srcOrd="4" destOrd="0" parTransId="{4F8C1651-9EE5-40A3-BAEE-FAC866FE203A}" sibTransId="{A4D711B6-FACA-4CA4-B034-D485A611323A}"/>
    <dgm:cxn modelId="{8370BFEC-CA77-4997-A3E9-2661F1AFA771}" type="presOf" srcId="{E82253BA-EE40-456B-8BC7-B9569F5516BD}" destId="{EEE27266-8917-4D51-BEDC-C725AB0E04E4}" srcOrd="0" destOrd="0" presId="urn:microsoft.com/office/officeart/2005/8/layout/vList2"/>
    <dgm:cxn modelId="{8083A2EE-3D4F-44DD-930F-6D2D3EBF73B2}" srcId="{03EF4345-73A5-4529-BE64-9E9CD852EB5C}" destId="{01D1B07D-081F-471B-9B58-725DE7D42BAD}" srcOrd="3" destOrd="0" parTransId="{484F85D4-FB32-4C36-8F0B-03CFA257CF96}" sibTransId="{9ECA264F-D1A9-46E8-A814-A8F8866C5DA5}"/>
    <dgm:cxn modelId="{E01FD3E2-4D69-4586-9A3B-AE4C1BF2A67F}" type="presParOf" srcId="{E531773A-BFE4-4187-BC8D-37EC55FD8239}" destId="{AEC8EB91-8BA6-46A0-9A41-BBB290DB0E3D}" srcOrd="0" destOrd="0" presId="urn:microsoft.com/office/officeart/2005/8/layout/vList2"/>
    <dgm:cxn modelId="{06257479-39FA-4318-920B-3AB72D51F3C3}" type="presParOf" srcId="{E531773A-BFE4-4187-BC8D-37EC55FD8239}" destId="{4D16A438-5D39-439E-9EBE-5E10FAB8A2A7}" srcOrd="1" destOrd="0" presId="urn:microsoft.com/office/officeart/2005/8/layout/vList2"/>
    <dgm:cxn modelId="{DF068FF4-D67A-4579-A979-74E1667577A0}" type="presParOf" srcId="{E531773A-BFE4-4187-BC8D-37EC55FD8239}" destId="{4C17AC36-B850-4954-A9AF-496C636783AA}" srcOrd="2" destOrd="0" presId="urn:microsoft.com/office/officeart/2005/8/layout/vList2"/>
    <dgm:cxn modelId="{0F6E14C6-E6C6-4FFF-AC81-7D5091BFE0CF}" type="presParOf" srcId="{E531773A-BFE4-4187-BC8D-37EC55FD8239}" destId="{8BB2868F-96E4-4066-865E-A4A8C7C47E09}" srcOrd="3" destOrd="0" presId="urn:microsoft.com/office/officeart/2005/8/layout/vList2"/>
    <dgm:cxn modelId="{CE121C45-209D-475B-97B0-9C39C71D3620}" type="presParOf" srcId="{E531773A-BFE4-4187-BC8D-37EC55FD8239}" destId="{AE3573E4-F6B0-42BD-849B-4519D9C14997}" srcOrd="4" destOrd="0" presId="urn:microsoft.com/office/officeart/2005/8/layout/vList2"/>
    <dgm:cxn modelId="{2335E899-0C60-4CB1-ADBB-C83AD10AE1FB}" type="presParOf" srcId="{E531773A-BFE4-4187-BC8D-37EC55FD8239}" destId="{F858F4FA-03EA-4840-8BCF-C562E4D28140}" srcOrd="5" destOrd="0" presId="urn:microsoft.com/office/officeart/2005/8/layout/vList2"/>
    <dgm:cxn modelId="{B0346282-9185-402F-988B-0EFBFF913ED6}" type="presParOf" srcId="{E531773A-BFE4-4187-BC8D-37EC55FD8239}" destId="{18451671-A28A-4663-BE7F-07F083805373}" srcOrd="6" destOrd="0" presId="urn:microsoft.com/office/officeart/2005/8/layout/vList2"/>
    <dgm:cxn modelId="{40B0251E-21F9-4AF4-AE44-61168DB3F293}" type="presParOf" srcId="{E531773A-BFE4-4187-BC8D-37EC55FD8239}" destId="{731D678D-C8EE-4238-A3A5-9E294643A6F3}" srcOrd="7" destOrd="0" presId="urn:microsoft.com/office/officeart/2005/8/layout/vList2"/>
    <dgm:cxn modelId="{6A8C0A2F-FED9-4780-A5DD-EBA9806D8F25}" type="presParOf" srcId="{E531773A-BFE4-4187-BC8D-37EC55FD8239}" destId="{EEE27266-8917-4D51-BEDC-C725AB0E04E4}" srcOrd="8" destOrd="0" presId="urn:microsoft.com/office/officeart/2005/8/layout/vList2"/>
    <dgm:cxn modelId="{B00ECB3F-410E-464E-A632-E11FE182C94E}" type="presParOf" srcId="{E531773A-BFE4-4187-BC8D-37EC55FD8239}" destId="{B72F51C5-D737-42B7-9DDF-27FE2282AACD}" srcOrd="9" destOrd="0" presId="urn:microsoft.com/office/officeart/2005/8/layout/vList2"/>
    <dgm:cxn modelId="{3DA80FAF-1115-429F-8D1C-A3DD95023AEA}" type="presParOf" srcId="{E531773A-BFE4-4187-BC8D-37EC55FD8239}" destId="{C2093A75-2CD5-45A0-8AB3-AE0778FE2FA4}" srcOrd="10" destOrd="0" presId="urn:microsoft.com/office/officeart/2005/8/layout/vList2"/>
    <dgm:cxn modelId="{5BA580A1-D3FA-4D2A-A5C6-EA8E1493B8F2}" type="presParOf" srcId="{E531773A-BFE4-4187-BC8D-37EC55FD8239}" destId="{C61B3AEE-675F-4F1B-9B36-21A97AC2B45B}" srcOrd="11" destOrd="0" presId="urn:microsoft.com/office/officeart/2005/8/layout/vList2"/>
    <dgm:cxn modelId="{AD7E280A-171E-4023-A7CF-79B114330974}" type="presParOf" srcId="{E531773A-BFE4-4187-BC8D-37EC55FD8239}" destId="{F1C549CC-57EC-4509-A515-8FC2BCD7CCE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B4E90-2129-43AA-9A18-D40CBFB509C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6031EAF4-2078-4825-8AD5-241053FBA58C}">
      <dgm:prSet/>
      <dgm:spPr/>
      <dgm:t>
        <a:bodyPr/>
        <a:lstStyle/>
        <a:p>
          <a:r>
            <a:rPr lang="fr-FR"/>
            <a:t>80% des élèves qui ont des problèmes de comportement ont des problèmes de lecture</a:t>
          </a:r>
          <a:endParaRPr lang="en-US"/>
        </a:p>
      </dgm:t>
    </dgm:pt>
    <dgm:pt modelId="{079300CC-FE09-422A-9313-D549C3D8891B}" type="parTrans" cxnId="{A48DA97F-7396-4758-A0E6-BBC2B637921C}">
      <dgm:prSet/>
      <dgm:spPr/>
      <dgm:t>
        <a:bodyPr/>
        <a:lstStyle/>
        <a:p>
          <a:endParaRPr lang="en-US"/>
        </a:p>
      </dgm:t>
    </dgm:pt>
    <dgm:pt modelId="{65FDEE20-E068-4D3E-9A14-4C62D8EF1385}" type="sibTrans" cxnId="{A48DA97F-7396-4758-A0E6-BBC2B637921C}">
      <dgm:prSet/>
      <dgm:spPr/>
      <dgm:t>
        <a:bodyPr/>
        <a:lstStyle/>
        <a:p>
          <a:endParaRPr lang="en-US"/>
        </a:p>
      </dgm:t>
    </dgm:pt>
    <dgm:pt modelId="{067F2D17-9FF1-4B80-974F-BC4C0B20ED95}">
      <dgm:prSet/>
      <dgm:spPr/>
      <dgm:t>
        <a:bodyPr/>
        <a:lstStyle/>
        <a:p>
          <a:r>
            <a:rPr lang="fr-FR"/>
            <a:t>75% des élèves ayant des problèmes d’habiletés sociales ont des problèmes d’apprentissage</a:t>
          </a:r>
          <a:endParaRPr lang="en-US"/>
        </a:p>
      </dgm:t>
    </dgm:pt>
    <dgm:pt modelId="{7E58F607-3602-4C9F-BD68-9C76B0741E7B}" type="parTrans" cxnId="{BEAA6229-F504-4503-B58F-44291A038102}">
      <dgm:prSet/>
      <dgm:spPr/>
      <dgm:t>
        <a:bodyPr/>
        <a:lstStyle/>
        <a:p>
          <a:endParaRPr lang="en-US"/>
        </a:p>
      </dgm:t>
    </dgm:pt>
    <dgm:pt modelId="{FEAC0083-66C4-410A-BC18-B2C7E3E0E1F2}" type="sibTrans" cxnId="{BEAA6229-F504-4503-B58F-44291A038102}">
      <dgm:prSet/>
      <dgm:spPr/>
      <dgm:t>
        <a:bodyPr/>
        <a:lstStyle/>
        <a:p>
          <a:endParaRPr lang="en-US"/>
        </a:p>
      </dgm:t>
    </dgm:pt>
    <dgm:pt modelId="{1B95A0BE-4B3A-4342-960A-D01E0F8C8AFA}" type="pres">
      <dgm:prSet presAssocID="{9C6B4E90-2129-43AA-9A18-D40CBFB509C0}" presName="diagram" presStyleCnt="0">
        <dgm:presLayoutVars>
          <dgm:dir/>
          <dgm:resizeHandles val="exact"/>
        </dgm:presLayoutVars>
      </dgm:prSet>
      <dgm:spPr/>
    </dgm:pt>
    <dgm:pt modelId="{DFB44FB8-2830-4AD0-9683-6A6E74DE83EE}" type="pres">
      <dgm:prSet presAssocID="{6031EAF4-2078-4825-8AD5-241053FBA58C}" presName="node" presStyleLbl="node1" presStyleIdx="0" presStyleCnt="2">
        <dgm:presLayoutVars>
          <dgm:bulletEnabled val="1"/>
        </dgm:presLayoutVars>
      </dgm:prSet>
      <dgm:spPr/>
    </dgm:pt>
    <dgm:pt modelId="{FCC85C9C-CD84-45C8-856B-23AAB5EC4F1C}" type="pres">
      <dgm:prSet presAssocID="{65FDEE20-E068-4D3E-9A14-4C62D8EF1385}" presName="sibTrans" presStyleCnt="0"/>
      <dgm:spPr/>
    </dgm:pt>
    <dgm:pt modelId="{3DDC4FFC-DCBD-4A45-8DC6-91A28DB29961}" type="pres">
      <dgm:prSet presAssocID="{067F2D17-9FF1-4B80-974F-BC4C0B20ED95}" presName="node" presStyleLbl="node1" presStyleIdx="1" presStyleCnt="2">
        <dgm:presLayoutVars>
          <dgm:bulletEnabled val="1"/>
        </dgm:presLayoutVars>
      </dgm:prSet>
      <dgm:spPr/>
    </dgm:pt>
  </dgm:ptLst>
  <dgm:cxnLst>
    <dgm:cxn modelId="{BEAA6229-F504-4503-B58F-44291A038102}" srcId="{9C6B4E90-2129-43AA-9A18-D40CBFB509C0}" destId="{067F2D17-9FF1-4B80-974F-BC4C0B20ED95}" srcOrd="1" destOrd="0" parTransId="{7E58F607-3602-4C9F-BD68-9C76B0741E7B}" sibTransId="{FEAC0083-66C4-410A-BC18-B2C7E3E0E1F2}"/>
    <dgm:cxn modelId="{A48DA97F-7396-4758-A0E6-BBC2B637921C}" srcId="{9C6B4E90-2129-43AA-9A18-D40CBFB509C0}" destId="{6031EAF4-2078-4825-8AD5-241053FBA58C}" srcOrd="0" destOrd="0" parTransId="{079300CC-FE09-422A-9313-D549C3D8891B}" sibTransId="{65FDEE20-E068-4D3E-9A14-4C62D8EF1385}"/>
    <dgm:cxn modelId="{2BAFCAA8-2EBE-4A66-9CC7-CE81D242ED16}" type="presOf" srcId="{9C6B4E90-2129-43AA-9A18-D40CBFB509C0}" destId="{1B95A0BE-4B3A-4342-960A-D01E0F8C8AFA}" srcOrd="0" destOrd="0" presId="urn:microsoft.com/office/officeart/2005/8/layout/default"/>
    <dgm:cxn modelId="{31B9B7C1-2009-42A5-BFE8-765CB1F71DAB}" type="presOf" srcId="{067F2D17-9FF1-4B80-974F-BC4C0B20ED95}" destId="{3DDC4FFC-DCBD-4A45-8DC6-91A28DB29961}" srcOrd="0" destOrd="0" presId="urn:microsoft.com/office/officeart/2005/8/layout/default"/>
    <dgm:cxn modelId="{D94A35EE-647F-4DEB-B485-A5C69D4D038B}" type="presOf" srcId="{6031EAF4-2078-4825-8AD5-241053FBA58C}" destId="{DFB44FB8-2830-4AD0-9683-6A6E74DE83EE}" srcOrd="0" destOrd="0" presId="urn:microsoft.com/office/officeart/2005/8/layout/default"/>
    <dgm:cxn modelId="{285DD4E2-2ACB-4AE5-8C5F-2BD44FD39C38}" type="presParOf" srcId="{1B95A0BE-4B3A-4342-960A-D01E0F8C8AFA}" destId="{DFB44FB8-2830-4AD0-9683-6A6E74DE83EE}" srcOrd="0" destOrd="0" presId="urn:microsoft.com/office/officeart/2005/8/layout/default"/>
    <dgm:cxn modelId="{598FA28F-10C3-4744-B2E5-5590251A1FA4}" type="presParOf" srcId="{1B95A0BE-4B3A-4342-960A-D01E0F8C8AFA}" destId="{FCC85C9C-CD84-45C8-856B-23AAB5EC4F1C}" srcOrd="1" destOrd="0" presId="urn:microsoft.com/office/officeart/2005/8/layout/default"/>
    <dgm:cxn modelId="{B5CFEEF2-E440-4F3E-9A5B-4AD5F2161BC7}" type="presParOf" srcId="{1B95A0BE-4B3A-4342-960A-D01E0F8C8AFA}" destId="{3DDC4FFC-DCBD-4A45-8DC6-91A28DB2996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25EF3-E8FE-4DC8-A77A-220BDDF20A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2A7F946-4C31-4904-9E46-D075036140B7}">
      <dgm:prSet/>
      <dgm:spPr/>
      <dgm:t>
        <a:bodyPr/>
        <a:lstStyle/>
        <a:p>
          <a:r>
            <a:rPr lang="fr-FR" b="0" i="0"/>
            <a:t>Relation:</a:t>
          </a:r>
          <a:endParaRPr lang="en-US"/>
        </a:p>
      </dgm:t>
    </dgm:pt>
    <dgm:pt modelId="{0A39104C-FB75-4185-B1D6-F7203EA48E8F}" type="parTrans" cxnId="{42332F59-BC99-4AB7-9F6A-D98E7D8064B3}">
      <dgm:prSet/>
      <dgm:spPr/>
      <dgm:t>
        <a:bodyPr/>
        <a:lstStyle/>
        <a:p>
          <a:endParaRPr lang="en-US"/>
        </a:p>
      </dgm:t>
    </dgm:pt>
    <dgm:pt modelId="{EB7EEF24-8CCB-4F79-8947-F71910741C3C}" type="sibTrans" cxnId="{42332F59-BC99-4AB7-9F6A-D98E7D8064B3}">
      <dgm:prSet/>
      <dgm:spPr/>
      <dgm:t>
        <a:bodyPr/>
        <a:lstStyle/>
        <a:p>
          <a:endParaRPr lang="en-US"/>
        </a:p>
      </dgm:t>
    </dgm:pt>
    <dgm:pt modelId="{5C032B6C-609E-44F7-B4C9-F1EF8554B831}">
      <dgm:prSet/>
      <dgm:spPr/>
      <dgm:t>
        <a:bodyPr/>
        <a:lstStyle/>
        <a:p>
          <a:r>
            <a:rPr lang="fr-FR" b="0" i="0"/>
            <a:t>S’approche, regard, prénom, question ouverte</a:t>
          </a:r>
          <a:endParaRPr lang="en-US"/>
        </a:p>
      </dgm:t>
    </dgm:pt>
    <dgm:pt modelId="{EE18D59B-0F4D-4486-8487-7A41D7D44A99}" type="parTrans" cxnId="{9A0BB00B-7E6F-4E5E-97FD-A94CF9261630}">
      <dgm:prSet/>
      <dgm:spPr/>
      <dgm:t>
        <a:bodyPr/>
        <a:lstStyle/>
        <a:p>
          <a:endParaRPr lang="en-US"/>
        </a:p>
      </dgm:t>
    </dgm:pt>
    <dgm:pt modelId="{4DCC4602-7A25-4DDF-AF1C-018E132E9D21}" type="sibTrans" cxnId="{9A0BB00B-7E6F-4E5E-97FD-A94CF9261630}">
      <dgm:prSet/>
      <dgm:spPr/>
      <dgm:t>
        <a:bodyPr/>
        <a:lstStyle/>
        <a:p>
          <a:endParaRPr lang="en-US"/>
        </a:p>
      </dgm:t>
    </dgm:pt>
    <dgm:pt modelId="{F3ABCC33-D03F-4945-AB80-D30D70B10F02}">
      <dgm:prSet/>
      <dgm:spPr/>
      <dgm:t>
        <a:bodyPr/>
        <a:lstStyle/>
        <a:p>
          <a:r>
            <a:rPr lang="fr-FR" b="0" i="0"/>
            <a:t>Élève doit ressentir de l’interet</a:t>
          </a:r>
          <a:endParaRPr lang="en-US"/>
        </a:p>
      </dgm:t>
    </dgm:pt>
    <dgm:pt modelId="{EC047183-8C4E-4710-A577-C41558A69C64}" type="parTrans" cxnId="{2C3441B3-451A-4A0E-8578-DDC92664E749}">
      <dgm:prSet/>
      <dgm:spPr/>
      <dgm:t>
        <a:bodyPr/>
        <a:lstStyle/>
        <a:p>
          <a:endParaRPr lang="en-US"/>
        </a:p>
      </dgm:t>
    </dgm:pt>
    <dgm:pt modelId="{0C6483E6-1675-4A7C-AD17-19E1C6452E74}" type="sibTrans" cxnId="{2C3441B3-451A-4A0E-8578-DDC92664E749}">
      <dgm:prSet/>
      <dgm:spPr/>
      <dgm:t>
        <a:bodyPr/>
        <a:lstStyle/>
        <a:p>
          <a:endParaRPr lang="en-US"/>
        </a:p>
      </dgm:t>
    </dgm:pt>
    <dgm:pt modelId="{E6DF6E9B-B46C-4D6A-B67E-1AD76262B6C4}">
      <dgm:prSet/>
      <dgm:spPr/>
      <dgm:t>
        <a:bodyPr/>
        <a:lstStyle/>
        <a:p>
          <a:r>
            <a:rPr lang="fr-FR" b="1" i="0"/>
            <a:t>4 fois plus d’interaction positive</a:t>
          </a:r>
          <a:endParaRPr lang="en-US"/>
        </a:p>
      </dgm:t>
    </dgm:pt>
    <dgm:pt modelId="{A90194CD-3948-4355-901F-74B50CD61B36}" type="parTrans" cxnId="{60833BD6-F87D-404C-B710-A24D7B3F67C5}">
      <dgm:prSet/>
      <dgm:spPr/>
      <dgm:t>
        <a:bodyPr/>
        <a:lstStyle/>
        <a:p>
          <a:endParaRPr lang="en-US"/>
        </a:p>
      </dgm:t>
    </dgm:pt>
    <dgm:pt modelId="{0ADD96AE-F5E4-41C0-9A4A-288FC3A7B167}" type="sibTrans" cxnId="{60833BD6-F87D-404C-B710-A24D7B3F67C5}">
      <dgm:prSet/>
      <dgm:spPr/>
      <dgm:t>
        <a:bodyPr/>
        <a:lstStyle/>
        <a:p>
          <a:endParaRPr lang="en-US"/>
        </a:p>
      </dgm:t>
    </dgm:pt>
    <dgm:pt modelId="{AD6BD8EA-BFB4-4676-8DFB-C56FEB737E4C}">
      <dgm:prSet/>
      <dgm:spPr/>
      <dgm:t>
        <a:bodyPr/>
        <a:lstStyle/>
        <a:p>
          <a:r>
            <a:rPr lang="fr-FR" b="1" i="0"/>
            <a:t>Développer son attention aux comportements attendus</a:t>
          </a:r>
          <a:endParaRPr lang="en-US"/>
        </a:p>
      </dgm:t>
    </dgm:pt>
    <dgm:pt modelId="{57DCED6E-F778-4C72-B76A-16559BD46390}" type="parTrans" cxnId="{5CD92895-081E-4AFB-8579-F42209BE32B2}">
      <dgm:prSet/>
      <dgm:spPr/>
      <dgm:t>
        <a:bodyPr/>
        <a:lstStyle/>
        <a:p>
          <a:endParaRPr lang="en-US"/>
        </a:p>
      </dgm:t>
    </dgm:pt>
    <dgm:pt modelId="{5CCE0133-766E-4E5E-9CE6-8A471584065B}" type="sibTrans" cxnId="{5CD92895-081E-4AFB-8579-F42209BE32B2}">
      <dgm:prSet/>
      <dgm:spPr/>
      <dgm:t>
        <a:bodyPr/>
        <a:lstStyle/>
        <a:p>
          <a:endParaRPr lang="en-US"/>
        </a:p>
      </dgm:t>
    </dgm:pt>
    <dgm:pt modelId="{A9BDBAA5-4007-4DDB-9F85-9DF5DC51BC64}">
      <dgm:prSet/>
      <dgm:spPr/>
      <dgm:t>
        <a:bodyPr/>
        <a:lstStyle/>
        <a:p>
          <a:r>
            <a:rPr lang="fr-FR" b="1" i="0"/>
            <a:t>Exemple du renforcement au comportement adéquate</a:t>
          </a:r>
          <a:endParaRPr lang="en-US"/>
        </a:p>
      </dgm:t>
    </dgm:pt>
    <dgm:pt modelId="{594D29CC-6908-4E56-B675-73E9A812B7B4}" type="parTrans" cxnId="{E88F5473-D662-4943-9C70-9B021A89FBAA}">
      <dgm:prSet/>
      <dgm:spPr/>
      <dgm:t>
        <a:bodyPr/>
        <a:lstStyle/>
        <a:p>
          <a:endParaRPr lang="en-US"/>
        </a:p>
      </dgm:t>
    </dgm:pt>
    <dgm:pt modelId="{02273193-008B-4650-9F42-E60A58E914B9}" type="sibTrans" cxnId="{E88F5473-D662-4943-9C70-9B021A89FBAA}">
      <dgm:prSet/>
      <dgm:spPr/>
      <dgm:t>
        <a:bodyPr/>
        <a:lstStyle/>
        <a:p>
          <a:endParaRPr lang="en-US"/>
        </a:p>
      </dgm:t>
    </dgm:pt>
    <dgm:pt modelId="{5ED92057-3873-4436-B781-65A8E60C4630}" type="pres">
      <dgm:prSet presAssocID="{E7725EF3-E8FE-4DC8-A77A-220BDDF20A12}" presName="linear" presStyleCnt="0">
        <dgm:presLayoutVars>
          <dgm:animLvl val="lvl"/>
          <dgm:resizeHandles val="exact"/>
        </dgm:presLayoutVars>
      </dgm:prSet>
      <dgm:spPr/>
    </dgm:pt>
    <dgm:pt modelId="{8B789D3A-DEFF-4641-B1C4-DABFE53340A1}" type="pres">
      <dgm:prSet presAssocID="{E2A7F946-4C31-4904-9E46-D075036140B7}" presName="parentText" presStyleLbl="node1" presStyleIdx="0" presStyleCnt="6">
        <dgm:presLayoutVars>
          <dgm:chMax val="0"/>
          <dgm:bulletEnabled val="1"/>
        </dgm:presLayoutVars>
      </dgm:prSet>
      <dgm:spPr/>
    </dgm:pt>
    <dgm:pt modelId="{138A1DCD-4C16-46D9-BB9C-2A9ABD821BAF}" type="pres">
      <dgm:prSet presAssocID="{EB7EEF24-8CCB-4F79-8947-F71910741C3C}" presName="spacer" presStyleCnt="0"/>
      <dgm:spPr/>
    </dgm:pt>
    <dgm:pt modelId="{A0DEC8D2-53C2-4CCF-8768-A9D0090EDE4A}" type="pres">
      <dgm:prSet presAssocID="{5C032B6C-609E-44F7-B4C9-F1EF8554B831}" presName="parentText" presStyleLbl="node1" presStyleIdx="1" presStyleCnt="6">
        <dgm:presLayoutVars>
          <dgm:chMax val="0"/>
          <dgm:bulletEnabled val="1"/>
        </dgm:presLayoutVars>
      </dgm:prSet>
      <dgm:spPr/>
    </dgm:pt>
    <dgm:pt modelId="{578C0DE6-4862-4F2F-873E-30F4A7BFF8A0}" type="pres">
      <dgm:prSet presAssocID="{4DCC4602-7A25-4DDF-AF1C-018E132E9D21}" presName="spacer" presStyleCnt="0"/>
      <dgm:spPr/>
    </dgm:pt>
    <dgm:pt modelId="{AE590630-F81E-46AD-8848-07356B49FD0F}" type="pres">
      <dgm:prSet presAssocID="{F3ABCC33-D03F-4945-AB80-D30D70B10F02}" presName="parentText" presStyleLbl="node1" presStyleIdx="2" presStyleCnt="6">
        <dgm:presLayoutVars>
          <dgm:chMax val="0"/>
          <dgm:bulletEnabled val="1"/>
        </dgm:presLayoutVars>
      </dgm:prSet>
      <dgm:spPr/>
    </dgm:pt>
    <dgm:pt modelId="{6EB67AD9-41A0-46D0-9E6C-F9840FB7D984}" type="pres">
      <dgm:prSet presAssocID="{0C6483E6-1675-4A7C-AD17-19E1C6452E74}" presName="spacer" presStyleCnt="0"/>
      <dgm:spPr/>
    </dgm:pt>
    <dgm:pt modelId="{B1E8D86C-131A-4FE6-82A5-D36709C20928}" type="pres">
      <dgm:prSet presAssocID="{E6DF6E9B-B46C-4D6A-B67E-1AD76262B6C4}" presName="parentText" presStyleLbl="node1" presStyleIdx="3" presStyleCnt="6">
        <dgm:presLayoutVars>
          <dgm:chMax val="0"/>
          <dgm:bulletEnabled val="1"/>
        </dgm:presLayoutVars>
      </dgm:prSet>
      <dgm:spPr/>
    </dgm:pt>
    <dgm:pt modelId="{F16658F9-051B-4E6D-89E2-7BB3464785CC}" type="pres">
      <dgm:prSet presAssocID="{0ADD96AE-F5E4-41C0-9A4A-288FC3A7B167}" presName="spacer" presStyleCnt="0"/>
      <dgm:spPr/>
    </dgm:pt>
    <dgm:pt modelId="{EE7C0026-7C07-42C5-82CD-B3144FAF1E65}" type="pres">
      <dgm:prSet presAssocID="{AD6BD8EA-BFB4-4676-8DFB-C56FEB737E4C}" presName="parentText" presStyleLbl="node1" presStyleIdx="4" presStyleCnt="6">
        <dgm:presLayoutVars>
          <dgm:chMax val="0"/>
          <dgm:bulletEnabled val="1"/>
        </dgm:presLayoutVars>
      </dgm:prSet>
      <dgm:spPr/>
    </dgm:pt>
    <dgm:pt modelId="{8224BF8D-C399-45DB-9D2D-7F270089B780}" type="pres">
      <dgm:prSet presAssocID="{5CCE0133-766E-4E5E-9CE6-8A471584065B}" presName="spacer" presStyleCnt="0"/>
      <dgm:spPr/>
    </dgm:pt>
    <dgm:pt modelId="{BD592D42-36D2-4D6B-8F3D-8B348825E097}" type="pres">
      <dgm:prSet presAssocID="{A9BDBAA5-4007-4DDB-9F85-9DF5DC51BC64}" presName="parentText" presStyleLbl="node1" presStyleIdx="5" presStyleCnt="6">
        <dgm:presLayoutVars>
          <dgm:chMax val="0"/>
          <dgm:bulletEnabled val="1"/>
        </dgm:presLayoutVars>
      </dgm:prSet>
      <dgm:spPr/>
    </dgm:pt>
  </dgm:ptLst>
  <dgm:cxnLst>
    <dgm:cxn modelId="{00190006-48C3-43CE-83B7-8FF6D7AAE8FE}" type="presOf" srcId="{5C032B6C-609E-44F7-B4C9-F1EF8554B831}" destId="{A0DEC8D2-53C2-4CCF-8768-A9D0090EDE4A}" srcOrd="0" destOrd="0" presId="urn:microsoft.com/office/officeart/2005/8/layout/vList2"/>
    <dgm:cxn modelId="{9A0BB00B-7E6F-4E5E-97FD-A94CF9261630}" srcId="{E7725EF3-E8FE-4DC8-A77A-220BDDF20A12}" destId="{5C032B6C-609E-44F7-B4C9-F1EF8554B831}" srcOrd="1" destOrd="0" parTransId="{EE18D59B-0F4D-4486-8487-7A41D7D44A99}" sibTransId="{4DCC4602-7A25-4DDF-AF1C-018E132E9D21}"/>
    <dgm:cxn modelId="{73C4F948-5594-45A1-B11C-8E0DCCFFF973}" type="presOf" srcId="{E6DF6E9B-B46C-4D6A-B67E-1AD76262B6C4}" destId="{B1E8D86C-131A-4FE6-82A5-D36709C20928}" srcOrd="0" destOrd="0" presId="urn:microsoft.com/office/officeart/2005/8/layout/vList2"/>
    <dgm:cxn modelId="{88B51C6E-41D9-47C0-97E6-417105D7C0C0}" type="presOf" srcId="{F3ABCC33-D03F-4945-AB80-D30D70B10F02}" destId="{AE590630-F81E-46AD-8848-07356B49FD0F}" srcOrd="0" destOrd="0" presId="urn:microsoft.com/office/officeart/2005/8/layout/vList2"/>
    <dgm:cxn modelId="{E88F5473-D662-4943-9C70-9B021A89FBAA}" srcId="{E7725EF3-E8FE-4DC8-A77A-220BDDF20A12}" destId="{A9BDBAA5-4007-4DDB-9F85-9DF5DC51BC64}" srcOrd="5" destOrd="0" parTransId="{594D29CC-6908-4E56-B675-73E9A812B7B4}" sibTransId="{02273193-008B-4650-9F42-E60A58E914B9}"/>
    <dgm:cxn modelId="{DF271579-D215-49ED-B812-A3955551DD03}" type="presOf" srcId="{A9BDBAA5-4007-4DDB-9F85-9DF5DC51BC64}" destId="{BD592D42-36D2-4D6B-8F3D-8B348825E097}" srcOrd="0" destOrd="0" presId="urn:microsoft.com/office/officeart/2005/8/layout/vList2"/>
    <dgm:cxn modelId="{42332F59-BC99-4AB7-9F6A-D98E7D8064B3}" srcId="{E7725EF3-E8FE-4DC8-A77A-220BDDF20A12}" destId="{E2A7F946-4C31-4904-9E46-D075036140B7}" srcOrd="0" destOrd="0" parTransId="{0A39104C-FB75-4185-B1D6-F7203EA48E8F}" sibTransId="{EB7EEF24-8CCB-4F79-8947-F71910741C3C}"/>
    <dgm:cxn modelId="{9CB0E98F-F9AA-4716-9DA0-276610A7E0FD}" type="presOf" srcId="{E2A7F946-4C31-4904-9E46-D075036140B7}" destId="{8B789D3A-DEFF-4641-B1C4-DABFE53340A1}" srcOrd="0" destOrd="0" presId="urn:microsoft.com/office/officeart/2005/8/layout/vList2"/>
    <dgm:cxn modelId="{5CD92895-081E-4AFB-8579-F42209BE32B2}" srcId="{E7725EF3-E8FE-4DC8-A77A-220BDDF20A12}" destId="{AD6BD8EA-BFB4-4676-8DFB-C56FEB737E4C}" srcOrd="4" destOrd="0" parTransId="{57DCED6E-F778-4C72-B76A-16559BD46390}" sibTransId="{5CCE0133-766E-4E5E-9CE6-8A471584065B}"/>
    <dgm:cxn modelId="{2C3441B3-451A-4A0E-8578-DDC92664E749}" srcId="{E7725EF3-E8FE-4DC8-A77A-220BDDF20A12}" destId="{F3ABCC33-D03F-4945-AB80-D30D70B10F02}" srcOrd="2" destOrd="0" parTransId="{EC047183-8C4E-4710-A577-C41558A69C64}" sibTransId="{0C6483E6-1675-4A7C-AD17-19E1C6452E74}"/>
    <dgm:cxn modelId="{60833BD6-F87D-404C-B710-A24D7B3F67C5}" srcId="{E7725EF3-E8FE-4DC8-A77A-220BDDF20A12}" destId="{E6DF6E9B-B46C-4D6A-B67E-1AD76262B6C4}" srcOrd="3" destOrd="0" parTransId="{A90194CD-3948-4355-901F-74B50CD61B36}" sibTransId="{0ADD96AE-F5E4-41C0-9A4A-288FC3A7B167}"/>
    <dgm:cxn modelId="{D4A808DE-B175-43C6-B13A-44CCF5A764F8}" type="presOf" srcId="{E7725EF3-E8FE-4DC8-A77A-220BDDF20A12}" destId="{5ED92057-3873-4436-B781-65A8E60C4630}" srcOrd="0" destOrd="0" presId="urn:microsoft.com/office/officeart/2005/8/layout/vList2"/>
    <dgm:cxn modelId="{72AA35DF-AD70-4117-88AC-A36E81DAC3D6}" type="presOf" srcId="{AD6BD8EA-BFB4-4676-8DFB-C56FEB737E4C}" destId="{EE7C0026-7C07-42C5-82CD-B3144FAF1E65}" srcOrd="0" destOrd="0" presId="urn:microsoft.com/office/officeart/2005/8/layout/vList2"/>
    <dgm:cxn modelId="{F6A24A0B-91FB-4AD9-A739-F8BF6DB6B588}" type="presParOf" srcId="{5ED92057-3873-4436-B781-65A8E60C4630}" destId="{8B789D3A-DEFF-4641-B1C4-DABFE53340A1}" srcOrd="0" destOrd="0" presId="urn:microsoft.com/office/officeart/2005/8/layout/vList2"/>
    <dgm:cxn modelId="{97E6E16E-54B2-4DA5-AD3F-937E44A5456E}" type="presParOf" srcId="{5ED92057-3873-4436-B781-65A8E60C4630}" destId="{138A1DCD-4C16-46D9-BB9C-2A9ABD821BAF}" srcOrd="1" destOrd="0" presId="urn:microsoft.com/office/officeart/2005/8/layout/vList2"/>
    <dgm:cxn modelId="{AFA44643-6D0F-42B7-BC8B-B001B8B5C3C1}" type="presParOf" srcId="{5ED92057-3873-4436-B781-65A8E60C4630}" destId="{A0DEC8D2-53C2-4CCF-8768-A9D0090EDE4A}" srcOrd="2" destOrd="0" presId="urn:microsoft.com/office/officeart/2005/8/layout/vList2"/>
    <dgm:cxn modelId="{61198C8E-9A3B-4783-BE70-58D7E5FECEF4}" type="presParOf" srcId="{5ED92057-3873-4436-B781-65A8E60C4630}" destId="{578C0DE6-4862-4F2F-873E-30F4A7BFF8A0}" srcOrd="3" destOrd="0" presId="urn:microsoft.com/office/officeart/2005/8/layout/vList2"/>
    <dgm:cxn modelId="{AC7A1394-E5B1-4980-938B-1541B8638E81}" type="presParOf" srcId="{5ED92057-3873-4436-B781-65A8E60C4630}" destId="{AE590630-F81E-46AD-8848-07356B49FD0F}" srcOrd="4" destOrd="0" presId="urn:microsoft.com/office/officeart/2005/8/layout/vList2"/>
    <dgm:cxn modelId="{858A9F2D-469A-42DA-A5F7-8CF07157F8D7}" type="presParOf" srcId="{5ED92057-3873-4436-B781-65A8E60C4630}" destId="{6EB67AD9-41A0-46D0-9E6C-F9840FB7D984}" srcOrd="5" destOrd="0" presId="urn:microsoft.com/office/officeart/2005/8/layout/vList2"/>
    <dgm:cxn modelId="{444F722A-E3F7-4B7E-A986-851426DFF01F}" type="presParOf" srcId="{5ED92057-3873-4436-B781-65A8E60C4630}" destId="{B1E8D86C-131A-4FE6-82A5-D36709C20928}" srcOrd="6" destOrd="0" presId="urn:microsoft.com/office/officeart/2005/8/layout/vList2"/>
    <dgm:cxn modelId="{4A212BD3-EC38-4435-A2B5-7372D756E838}" type="presParOf" srcId="{5ED92057-3873-4436-B781-65A8E60C4630}" destId="{F16658F9-051B-4E6D-89E2-7BB3464785CC}" srcOrd="7" destOrd="0" presId="urn:microsoft.com/office/officeart/2005/8/layout/vList2"/>
    <dgm:cxn modelId="{D2D287AD-613F-4F3F-8DD3-C2968CA85196}" type="presParOf" srcId="{5ED92057-3873-4436-B781-65A8E60C4630}" destId="{EE7C0026-7C07-42C5-82CD-B3144FAF1E65}" srcOrd="8" destOrd="0" presId="urn:microsoft.com/office/officeart/2005/8/layout/vList2"/>
    <dgm:cxn modelId="{E0833F37-426C-42BE-97F7-49177F3B2BD9}" type="presParOf" srcId="{5ED92057-3873-4436-B781-65A8E60C4630}" destId="{8224BF8D-C399-45DB-9D2D-7F270089B780}" srcOrd="9" destOrd="0" presId="urn:microsoft.com/office/officeart/2005/8/layout/vList2"/>
    <dgm:cxn modelId="{F1A0DAE7-00B1-43F2-A0AF-B9FE4305517A}" type="presParOf" srcId="{5ED92057-3873-4436-B781-65A8E60C4630}" destId="{BD592D42-36D2-4D6B-8F3D-8B348825E09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1E909-5711-4971-BDB1-AEC54FBF5FCB}">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Faire de la place mais pas toute la place.</a:t>
          </a:r>
          <a:endParaRPr lang="en-US" sz="1400" kern="1200"/>
        </a:p>
      </dsp:txBody>
      <dsp:txXfrm>
        <a:off x="601586" y="580"/>
        <a:ext cx="2631940" cy="1579164"/>
      </dsp:txXfrm>
    </dsp:sp>
    <dsp:sp modelId="{1EED391F-A7EB-4F3F-BC1B-3695FD4462CF}">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A une fonction biologique adaptative majeure (intégrité, valeur, limite)</a:t>
          </a:r>
          <a:endParaRPr lang="en-US" sz="1400" kern="1200"/>
        </a:p>
      </dsp:txBody>
      <dsp:txXfrm>
        <a:off x="3496721" y="580"/>
        <a:ext cx="2631940" cy="1579164"/>
      </dsp:txXfrm>
    </dsp:sp>
    <dsp:sp modelId="{D9B2EBCC-6725-4BC8-AD94-01371F096903}">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Véhicule un message sur un besoin</a:t>
          </a:r>
          <a:endParaRPr lang="en-US" sz="1400" kern="1200"/>
        </a:p>
      </dsp:txBody>
      <dsp:txXfrm>
        <a:off x="6391855" y="580"/>
        <a:ext cx="2631940" cy="1579164"/>
      </dsp:txXfrm>
    </dsp:sp>
    <dsp:sp modelId="{31CB566A-D893-4CD3-A012-61A12B299ED9}">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Influence la perception, l’attention, le jugement, le choix, la mémoire, les pensées, les systèmes d’inférence, presque toute la physiologie (Mikolajczak et al, 2009)</a:t>
          </a:r>
          <a:endParaRPr lang="en-US" sz="1400" kern="1200"/>
        </a:p>
      </dsp:txBody>
      <dsp:txXfrm>
        <a:off x="601586" y="1842938"/>
        <a:ext cx="2631940" cy="1579164"/>
      </dsp:txXfrm>
    </dsp:sp>
    <dsp:sp modelId="{DA2B27E1-63ED-4BEF-9789-595924EA8D85}">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Source d’information, facilitateur de l’action, un support indispensable à la décision (A.Damasio)</a:t>
          </a:r>
          <a:endParaRPr lang="en-US" sz="1400" kern="1200"/>
        </a:p>
      </dsp:txBody>
      <dsp:txXfrm>
        <a:off x="3496721" y="1842938"/>
        <a:ext cx="2631940" cy="1579164"/>
      </dsp:txXfrm>
    </dsp:sp>
    <dsp:sp modelId="{6791A6BB-92B5-476E-8875-7CC1D8F40ACF}">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L’enjeu co-éducatif, identifier, comprendre, utiliser, exprimer, réguler en lien avec un des premiers enjeux de l’école, la socialisation.</a:t>
          </a:r>
          <a:endParaRPr lang="en-US" sz="1400" kern="1200"/>
        </a:p>
      </dsp:txBody>
      <dsp:txXfrm>
        <a:off x="6391855"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12A69-622E-4485-987F-2ED6AE3C72B1}">
      <dsp:nvSpPr>
        <dsp:cNvPr id="0" name=""/>
        <dsp:cNvSpPr/>
      </dsp:nvSpPr>
      <dsp:spPr>
        <a:xfrm>
          <a:off x="0" y="358223"/>
          <a:ext cx="6391275" cy="14601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0" i="0" kern="1200"/>
            <a:t>Mieux mon stress a été régulé, plus les forces de résistances internes à la pression de que l’émotion sont fortes</a:t>
          </a:r>
          <a:endParaRPr lang="en-US" sz="2600" kern="1200"/>
        </a:p>
      </dsp:txBody>
      <dsp:txXfrm>
        <a:off x="71279" y="429502"/>
        <a:ext cx="6248717" cy="1317602"/>
      </dsp:txXfrm>
    </dsp:sp>
    <dsp:sp modelId="{519D6C88-75B2-4FB0-92D8-2915700960FA}">
      <dsp:nvSpPr>
        <dsp:cNvPr id="0" name=""/>
        <dsp:cNvSpPr/>
      </dsp:nvSpPr>
      <dsp:spPr>
        <a:xfrm>
          <a:off x="0" y="1893263"/>
          <a:ext cx="6391275" cy="146016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0" i="0" kern="1200"/>
            <a:t>Cela se traduit par l’efficience des réseaux inhibiteurs</a:t>
          </a:r>
          <a:endParaRPr lang="en-US" sz="2600" kern="1200"/>
        </a:p>
      </dsp:txBody>
      <dsp:txXfrm>
        <a:off x="71279" y="1964542"/>
        <a:ext cx="6248717" cy="1317602"/>
      </dsp:txXfrm>
    </dsp:sp>
    <dsp:sp modelId="{D5D1DB8D-7985-40C5-8BB9-8E075E762DCE}">
      <dsp:nvSpPr>
        <dsp:cNvPr id="0" name=""/>
        <dsp:cNvSpPr/>
      </dsp:nvSpPr>
      <dsp:spPr>
        <a:xfrm>
          <a:off x="0" y="3428303"/>
          <a:ext cx="6391275" cy="146016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b="0" i="0" kern="1200"/>
            <a:t>Influence fortement ma tolérance au stress à l’âge adulte</a:t>
          </a:r>
          <a:endParaRPr lang="en-US" sz="2600" kern="1200"/>
        </a:p>
      </dsp:txBody>
      <dsp:txXfrm>
        <a:off x="71279" y="3499582"/>
        <a:ext cx="6248717"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8EB91-8BA6-46A0-9A41-BBB290DB0E3D}">
      <dsp:nvSpPr>
        <dsp:cNvPr id="0" name=""/>
        <dsp:cNvSpPr/>
      </dsp:nvSpPr>
      <dsp:spPr>
        <a:xfrm>
          <a:off x="0" y="98443"/>
          <a:ext cx="6116795" cy="6364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Enseignements explicites des comportements Steeve BISSONNETTE</a:t>
          </a:r>
          <a:endParaRPr lang="en-US" sz="1600" kern="1200"/>
        </a:p>
      </dsp:txBody>
      <dsp:txXfrm>
        <a:off x="31070" y="129513"/>
        <a:ext cx="6054655" cy="574340"/>
      </dsp:txXfrm>
    </dsp:sp>
    <dsp:sp modelId="{4C17AC36-B850-4954-A9AF-496C636783AA}">
      <dsp:nvSpPr>
        <dsp:cNvPr id="0" name=""/>
        <dsp:cNvSpPr/>
      </dsp:nvSpPr>
      <dsp:spPr>
        <a:xfrm>
          <a:off x="0" y="781003"/>
          <a:ext cx="6116795" cy="636480"/>
        </a:xfrm>
        <a:prstGeom prst="roundRect">
          <a:avLst/>
        </a:prstGeom>
        <a:solidFill>
          <a:schemeClr val="accent5">
            <a:hueOff val="1218439"/>
            <a:satOff val="132"/>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Etude et recherche sur les écoles dites efficaces</a:t>
          </a:r>
          <a:endParaRPr lang="en-US" sz="1600" kern="1200"/>
        </a:p>
      </dsp:txBody>
      <dsp:txXfrm>
        <a:off x="31070" y="812073"/>
        <a:ext cx="6054655" cy="574340"/>
      </dsp:txXfrm>
    </dsp:sp>
    <dsp:sp modelId="{AE3573E4-F6B0-42BD-849B-4519D9C14997}">
      <dsp:nvSpPr>
        <dsp:cNvPr id="0" name=""/>
        <dsp:cNvSpPr/>
      </dsp:nvSpPr>
      <dsp:spPr>
        <a:xfrm>
          <a:off x="0" y="1463563"/>
          <a:ext cx="6116795" cy="636480"/>
        </a:xfrm>
        <a:prstGeom prst="roundRect">
          <a:avLst/>
        </a:prstGeom>
        <a:solidFill>
          <a:schemeClr val="accent5">
            <a:hueOff val="2436877"/>
            <a:satOff val="26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Harmonisation des pratiques sur l’établissement, travaille collaboratif d’un comité comportement</a:t>
          </a:r>
          <a:endParaRPr lang="en-US" sz="1600" kern="1200"/>
        </a:p>
      </dsp:txBody>
      <dsp:txXfrm>
        <a:off x="31070" y="1494633"/>
        <a:ext cx="6054655" cy="574340"/>
      </dsp:txXfrm>
    </dsp:sp>
    <dsp:sp modelId="{18451671-A28A-4663-BE7F-07F083805373}">
      <dsp:nvSpPr>
        <dsp:cNvPr id="0" name=""/>
        <dsp:cNvSpPr/>
      </dsp:nvSpPr>
      <dsp:spPr>
        <a:xfrm>
          <a:off x="0" y="2146123"/>
          <a:ext cx="6116795" cy="636480"/>
        </a:xfrm>
        <a:prstGeom prst="roundRect">
          <a:avLst/>
        </a:prstGeom>
        <a:solidFill>
          <a:schemeClr val="accent5">
            <a:hueOff val="3655316"/>
            <a:satOff val="397"/>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80% des interventions sont préventives sur le comportement</a:t>
          </a:r>
          <a:endParaRPr lang="en-US" sz="1600" kern="1200"/>
        </a:p>
      </dsp:txBody>
      <dsp:txXfrm>
        <a:off x="31070" y="2177193"/>
        <a:ext cx="6054655" cy="574340"/>
      </dsp:txXfrm>
    </dsp:sp>
    <dsp:sp modelId="{EEE27266-8917-4D51-BEDC-C725AB0E04E4}">
      <dsp:nvSpPr>
        <dsp:cNvPr id="0" name=""/>
        <dsp:cNvSpPr/>
      </dsp:nvSpPr>
      <dsp:spPr>
        <a:xfrm>
          <a:off x="0" y="2828683"/>
          <a:ext cx="6116795" cy="636480"/>
        </a:xfrm>
        <a:prstGeom prst="roundRect">
          <a:avLst/>
        </a:prstGeom>
        <a:solidFill>
          <a:schemeClr val="accent5">
            <a:hueOff val="4873755"/>
            <a:satOff val="530"/>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15% ciblés</a:t>
          </a:r>
          <a:endParaRPr lang="en-US" sz="1600" kern="1200"/>
        </a:p>
      </dsp:txBody>
      <dsp:txXfrm>
        <a:off x="31070" y="2859753"/>
        <a:ext cx="6054655" cy="574340"/>
      </dsp:txXfrm>
    </dsp:sp>
    <dsp:sp modelId="{C2093A75-2CD5-45A0-8AB3-AE0778FE2FA4}">
      <dsp:nvSpPr>
        <dsp:cNvPr id="0" name=""/>
        <dsp:cNvSpPr/>
      </dsp:nvSpPr>
      <dsp:spPr>
        <a:xfrm>
          <a:off x="0" y="3511244"/>
          <a:ext cx="6116795" cy="636480"/>
        </a:xfrm>
        <a:prstGeom prst="roundRect">
          <a:avLst/>
        </a:prstGeom>
        <a:solidFill>
          <a:schemeClr val="accent5">
            <a:hueOff val="6092194"/>
            <a:satOff val="662"/>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5% individualisés</a:t>
          </a:r>
          <a:endParaRPr lang="en-US" sz="1600" kern="1200"/>
        </a:p>
      </dsp:txBody>
      <dsp:txXfrm>
        <a:off x="31070" y="3542314"/>
        <a:ext cx="6054655" cy="574340"/>
      </dsp:txXfrm>
    </dsp:sp>
    <dsp:sp modelId="{F1C549CC-57EC-4509-A515-8FC2BCD7CCE3}">
      <dsp:nvSpPr>
        <dsp:cNvPr id="0" name=""/>
        <dsp:cNvSpPr/>
      </dsp:nvSpPr>
      <dsp:spPr>
        <a:xfrm>
          <a:off x="0" y="4193804"/>
          <a:ext cx="6116795" cy="636480"/>
        </a:xfrm>
        <a:prstGeom prst="roundRect">
          <a:avLst/>
        </a:prstGeom>
        <a:solidFill>
          <a:schemeClr val="accent5">
            <a:hueOff val="7310632"/>
            <a:satOff val="795"/>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Travail conscient à l’établissement d’une relation positive</a:t>
          </a:r>
          <a:endParaRPr lang="en-US" sz="1600" kern="1200"/>
        </a:p>
      </dsp:txBody>
      <dsp:txXfrm>
        <a:off x="31070" y="4224874"/>
        <a:ext cx="6054655"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44FB8-2830-4AD0-9683-6A6E74DE83EE}">
      <dsp:nvSpPr>
        <dsp:cNvPr id="0" name=""/>
        <dsp:cNvSpPr/>
      </dsp:nvSpPr>
      <dsp:spPr>
        <a:xfrm>
          <a:off x="1164819" y="2712"/>
          <a:ext cx="3787156" cy="227229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a:t>80% des élèves qui ont des problèmes de comportement ont des problèmes de lecture</a:t>
          </a:r>
          <a:endParaRPr lang="en-US" sz="2700" kern="1200"/>
        </a:p>
      </dsp:txBody>
      <dsp:txXfrm>
        <a:off x="1164819" y="2712"/>
        <a:ext cx="3787156" cy="2272293"/>
      </dsp:txXfrm>
    </dsp:sp>
    <dsp:sp modelId="{3DDC4FFC-DCBD-4A45-8DC6-91A28DB29961}">
      <dsp:nvSpPr>
        <dsp:cNvPr id="0" name=""/>
        <dsp:cNvSpPr/>
      </dsp:nvSpPr>
      <dsp:spPr>
        <a:xfrm>
          <a:off x="1164819" y="2653721"/>
          <a:ext cx="3787156" cy="2272293"/>
        </a:xfrm>
        <a:prstGeom prst="rect">
          <a:avLst/>
        </a:prstGeom>
        <a:solidFill>
          <a:schemeClr val="accent5">
            <a:hueOff val="7310632"/>
            <a:satOff val="795"/>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a:t>75% des élèves ayant des problèmes d’habiletés sociales ont des problèmes d’apprentissage</a:t>
          </a:r>
          <a:endParaRPr lang="en-US" sz="2700" kern="1200"/>
        </a:p>
      </dsp:txBody>
      <dsp:txXfrm>
        <a:off x="1164819" y="2653721"/>
        <a:ext cx="3787156" cy="2272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89D3A-DEFF-4641-B1C4-DABFE53340A1}">
      <dsp:nvSpPr>
        <dsp:cNvPr id="0" name=""/>
        <dsp:cNvSpPr/>
      </dsp:nvSpPr>
      <dsp:spPr>
        <a:xfrm>
          <a:off x="0" y="95834"/>
          <a:ext cx="6391275" cy="7945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kern="1200"/>
            <a:t>Relation:</a:t>
          </a:r>
          <a:endParaRPr lang="en-US" sz="2000" kern="1200"/>
        </a:p>
      </dsp:txBody>
      <dsp:txXfrm>
        <a:off x="38784" y="134618"/>
        <a:ext cx="6313707" cy="716935"/>
      </dsp:txXfrm>
    </dsp:sp>
    <dsp:sp modelId="{A0DEC8D2-53C2-4CCF-8768-A9D0090EDE4A}">
      <dsp:nvSpPr>
        <dsp:cNvPr id="0" name=""/>
        <dsp:cNvSpPr/>
      </dsp:nvSpPr>
      <dsp:spPr>
        <a:xfrm>
          <a:off x="0" y="947937"/>
          <a:ext cx="6391275" cy="794503"/>
        </a:xfrm>
        <a:prstGeom prst="roundRect">
          <a:avLst/>
        </a:prstGeom>
        <a:solidFill>
          <a:schemeClr val="accent2">
            <a:hueOff val="270963"/>
            <a:satOff val="-1326"/>
            <a:lumOff val="7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kern="1200"/>
            <a:t>S’approche, regard, prénom, question ouverte</a:t>
          </a:r>
          <a:endParaRPr lang="en-US" sz="2000" kern="1200"/>
        </a:p>
      </dsp:txBody>
      <dsp:txXfrm>
        <a:off x="38784" y="986721"/>
        <a:ext cx="6313707" cy="716935"/>
      </dsp:txXfrm>
    </dsp:sp>
    <dsp:sp modelId="{AE590630-F81E-46AD-8848-07356B49FD0F}">
      <dsp:nvSpPr>
        <dsp:cNvPr id="0" name=""/>
        <dsp:cNvSpPr/>
      </dsp:nvSpPr>
      <dsp:spPr>
        <a:xfrm>
          <a:off x="0" y="1800040"/>
          <a:ext cx="6391275" cy="794503"/>
        </a:xfrm>
        <a:prstGeom prst="roundRect">
          <a:avLst/>
        </a:prstGeom>
        <a:solidFill>
          <a:schemeClr val="accent2">
            <a:hueOff val="541926"/>
            <a:satOff val="-2653"/>
            <a:lumOff val="14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kern="1200"/>
            <a:t>Élève doit ressentir de l’interet</a:t>
          </a:r>
          <a:endParaRPr lang="en-US" sz="2000" kern="1200"/>
        </a:p>
      </dsp:txBody>
      <dsp:txXfrm>
        <a:off x="38784" y="1838824"/>
        <a:ext cx="6313707" cy="716935"/>
      </dsp:txXfrm>
    </dsp:sp>
    <dsp:sp modelId="{B1E8D86C-131A-4FE6-82A5-D36709C20928}">
      <dsp:nvSpPr>
        <dsp:cNvPr id="0" name=""/>
        <dsp:cNvSpPr/>
      </dsp:nvSpPr>
      <dsp:spPr>
        <a:xfrm>
          <a:off x="0" y="2652143"/>
          <a:ext cx="6391275" cy="794503"/>
        </a:xfrm>
        <a:prstGeom prst="roundRect">
          <a:avLst/>
        </a:prstGeom>
        <a:solidFill>
          <a:schemeClr val="accent2">
            <a:hueOff val="812888"/>
            <a:satOff val="-3979"/>
            <a:lumOff val="2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i="0" kern="1200"/>
            <a:t>4 fois plus d’interaction positive</a:t>
          </a:r>
          <a:endParaRPr lang="en-US" sz="2000" kern="1200"/>
        </a:p>
      </dsp:txBody>
      <dsp:txXfrm>
        <a:off x="38784" y="2690927"/>
        <a:ext cx="6313707" cy="716935"/>
      </dsp:txXfrm>
    </dsp:sp>
    <dsp:sp modelId="{EE7C0026-7C07-42C5-82CD-B3144FAF1E65}">
      <dsp:nvSpPr>
        <dsp:cNvPr id="0" name=""/>
        <dsp:cNvSpPr/>
      </dsp:nvSpPr>
      <dsp:spPr>
        <a:xfrm>
          <a:off x="0" y="3504246"/>
          <a:ext cx="6391275" cy="794503"/>
        </a:xfrm>
        <a:prstGeom prst="roundRect">
          <a:avLst/>
        </a:prstGeom>
        <a:solidFill>
          <a:schemeClr val="accent2">
            <a:hueOff val="1083851"/>
            <a:satOff val="-5306"/>
            <a:lumOff val="29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i="0" kern="1200"/>
            <a:t>Développer son attention aux comportements attendus</a:t>
          </a:r>
          <a:endParaRPr lang="en-US" sz="2000" kern="1200"/>
        </a:p>
      </dsp:txBody>
      <dsp:txXfrm>
        <a:off x="38784" y="3543030"/>
        <a:ext cx="6313707" cy="716935"/>
      </dsp:txXfrm>
    </dsp:sp>
    <dsp:sp modelId="{BD592D42-36D2-4D6B-8F3D-8B348825E097}">
      <dsp:nvSpPr>
        <dsp:cNvPr id="0" name=""/>
        <dsp:cNvSpPr/>
      </dsp:nvSpPr>
      <dsp:spPr>
        <a:xfrm>
          <a:off x="0" y="4356349"/>
          <a:ext cx="6391275" cy="794503"/>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i="0" kern="1200"/>
            <a:t>Exemple du renforcement au comportement adéquate</a:t>
          </a:r>
          <a:endParaRPr lang="en-US" sz="2000" kern="1200"/>
        </a:p>
      </dsp:txBody>
      <dsp:txXfrm>
        <a:off x="38784" y="4395133"/>
        <a:ext cx="6313707"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F0412-5B98-4E39-9E47-6557AB2FFA75}" type="datetimeFigureOut">
              <a:rPr lang="fr-FR" smtClean="0"/>
              <a:t>09/06/2021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AD8A3-3ABF-401A-A223-CD934B52730F}" type="slidenum">
              <a:rPr lang="fr-FR" smtClean="0"/>
              <a:t>‹N°›</a:t>
            </a:fld>
            <a:endParaRPr lang="fr-FR"/>
          </a:p>
        </p:txBody>
      </p:sp>
    </p:spTree>
    <p:extLst>
      <p:ext uri="{BB962C8B-B14F-4D97-AF65-F5344CB8AC3E}">
        <p14:creationId xmlns:p14="http://schemas.microsoft.com/office/powerpoint/2010/main" val="249212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 au bout de combien de temps avez-vous été à l’aide pour gérer une classe avec quels outils?</a:t>
            </a:r>
          </a:p>
          <a:p>
            <a:r>
              <a:rPr lang="fr-FR" dirty="0"/>
              <a:t>Empathie, métaphore des mains froides</a:t>
            </a:r>
          </a:p>
          <a:p>
            <a:r>
              <a:rPr lang="fr-FR" dirty="0"/>
              <a:t>Exo: le poing</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0A7746-9B22-4BC3-98CE-A9AF017844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2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Expérimentations dans le monde Israël, Suisse, USA</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228C0-DF95-44AC-87D7-818EB09867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146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fr-F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9C38A64-2BCB-447C-976F-E23A1A12143F}" type="slidenum">
              <a:rPr lang="fr-FR" smtClean="0"/>
              <a:t>‹N°›</a:t>
            </a:fld>
            <a:endParaRPr lang="fr-FR"/>
          </a:p>
        </p:txBody>
      </p:sp>
    </p:spTree>
    <p:extLst>
      <p:ext uri="{BB962C8B-B14F-4D97-AF65-F5344CB8AC3E}">
        <p14:creationId xmlns:p14="http://schemas.microsoft.com/office/powerpoint/2010/main" val="8822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6EB6DC-3647-4003-B59F-D46628AFF460}"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25707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29271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366237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61119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6EB6DC-3647-4003-B59F-D46628AFF460}" type="datetimeFigureOut">
              <a:rPr lang="fr-FR" smtClean="0"/>
              <a:t>09/06/2021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6160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6EB6DC-3647-4003-B59F-D46628AFF460}" type="datetimeFigureOut">
              <a:rPr lang="fr-FR" smtClean="0"/>
              <a:t>09/06/2021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20445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52415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53176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8867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6EB6DC-3647-4003-B59F-D46628AFF460}" type="datetimeFigureOut">
              <a:rPr lang="fr-FR" smtClean="0"/>
              <a:t>09/06/2021</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32236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86EB6DC-3647-4003-B59F-D46628AFF460}"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34022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86EB6DC-3647-4003-B59F-D46628AFF460}" type="datetimeFigureOut">
              <a:rPr lang="fr-FR" smtClean="0"/>
              <a:t>09/06/2021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19210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86EB6DC-3647-4003-B59F-D46628AFF460}" type="datetimeFigureOut">
              <a:rPr lang="fr-FR" smtClean="0"/>
              <a:t>09/06/2021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476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EB6DC-3647-4003-B59F-D46628AFF460}" type="datetimeFigureOut">
              <a:rPr lang="fr-FR" smtClean="0"/>
              <a:t>09/06/2021</a:t>
            </a:fld>
            <a:endParaRPr lang="fr-FR"/>
          </a:p>
        </p:txBody>
      </p:sp>
      <p:sp>
        <p:nvSpPr>
          <p:cNvPr id="3" name="Footer Placeholder 2"/>
          <p:cNvSpPr>
            <a:spLocks noGrp="1"/>
          </p:cNvSpPr>
          <p:nvPr>
            <p:ph type="ftr" sz="quarter" idx="11"/>
          </p:nvPr>
        </p:nvSpPr>
        <p:spPr/>
        <p:txBody>
          <a:bodyPr/>
          <a:lstStyle/>
          <a:p>
            <a:endParaRPr lang="fr-F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8863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6EB6DC-3647-4003-B59F-D46628AFF460}"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10536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6EB6DC-3647-4003-B59F-D46628AFF460}"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C38A64-2BCB-447C-976F-E23A1A12143F}" type="slidenum">
              <a:rPr lang="fr-FR" smtClean="0"/>
              <a:t>‹N°›</a:t>
            </a:fld>
            <a:endParaRPr lang="fr-FR"/>
          </a:p>
        </p:txBody>
      </p:sp>
    </p:spTree>
    <p:extLst>
      <p:ext uri="{BB962C8B-B14F-4D97-AF65-F5344CB8AC3E}">
        <p14:creationId xmlns:p14="http://schemas.microsoft.com/office/powerpoint/2010/main" val="233755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186EB6DC-3647-4003-B59F-D46628AFF460}" type="datetimeFigureOut">
              <a:rPr lang="fr-FR" smtClean="0"/>
              <a:t>09/06/2021</a:t>
            </a:fld>
            <a:endParaRPr lang="fr-F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fr-F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9C38A64-2BCB-447C-976F-E23A1A12143F}" type="slidenum">
              <a:rPr lang="fr-FR" smtClean="0"/>
              <a:t>‹N°›</a:t>
            </a:fld>
            <a:endParaRPr lang="fr-FR"/>
          </a:p>
        </p:txBody>
      </p:sp>
    </p:spTree>
    <p:extLst>
      <p:ext uri="{BB962C8B-B14F-4D97-AF65-F5344CB8AC3E}">
        <p14:creationId xmlns:p14="http://schemas.microsoft.com/office/powerpoint/2010/main" val="32268438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n.wikipedia.org/wiki/Orbitofrontal_corte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DFD9939-E446-40D7-AF23-2B53A94C2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D8140BB2-E6F5-4602-996A-64AC6E554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E596CDF-90CB-4D55-84C6-D0AD3EB30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18">
            <a:extLst>
              <a:ext uri="{FF2B5EF4-FFF2-40B4-BE49-F238E27FC236}">
                <a16:creationId xmlns:a16="http://schemas.microsoft.com/office/drawing/2014/main" id="{D2C1E002-F86B-4177-AEDE-AA6E3160A9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794"/>
            <a:ext cx="11277600" cy="4395812"/>
          </a:xfrm>
          <a:custGeom>
            <a:avLst/>
            <a:gdLst>
              <a:gd name="connsiteX0" fmla="*/ 11277600 w 11277600"/>
              <a:gd name="connsiteY0" fmla="*/ 4395812 h 4395812"/>
              <a:gd name="connsiteX1" fmla="*/ 0 w 11277600"/>
              <a:gd name="connsiteY1" fmla="*/ 4395812 h 4395812"/>
              <a:gd name="connsiteX2" fmla="*/ 0 w 11277600"/>
              <a:gd name="connsiteY2" fmla="*/ 0 h 4395812"/>
              <a:gd name="connsiteX3" fmla="*/ 66675 w 11277600"/>
              <a:gd name="connsiteY3" fmla="*/ 9525 h 4395812"/>
              <a:gd name="connsiteX4" fmla="*/ 261938 w 11277600"/>
              <a:gd name="connsiteY4" fmla="*/ 36513 h 4395812"/>
              <a:gd name="connsiteX5" fmla="*/ 403225 w 11277600"/>
              <a:gd name="connsiteY5" fmla="*/ 55563 h 4395812"/>
              <a:gd name="connsiteX6" fmla="*/ 573088 w 11277600"/>
              <a:gd name="connsiteY6" fmla="*/ 76200 h 4395812"/>
              <a:gd name="connsiteX7" fmla="*/ 773112 w 11277600"/>
              <a:gd name="connsiteY7" fmla="*/ 100013 h 4395812"/>
              <a:gd name="connsiteX8" fmla="*/ 995362 w 11277600"/>
              <a:gd name="connsiteY8" fmla="*/ 125413 h 4395812"/>
              <a:gd name="connsiteX9" fmla="*/ 1246188 w 11277600"/>
              <a:gd name="connsiteY9" fmla="*/ 152400 h 4395812"/>
              <a:gd name="connsiteX10" fmla="*/ 1519238 w 11277600"/>
              <a:gd name="connsiteY10" fmla="*/ 180975 h 4395812"/>
              <a:gd name="connsiteX11" fmla="*/ 1816100 w 11277600"/>
              <a:gd name="connsiteY11" fmla="*/ 209550 h 4395812"/>
              <a:gd name="connsiteX12" fmla="*/ 2132012 w 11277600"/>
              <a:gd name="connsiteY12" fmla="*/ 238125 h 4395812"/>
              <a:gd name="connsiteX13" fmla="*/ 2471738 w 11277600"/>
              <a:gd name="connsiteY13" fmla="*/ 265113 h 4395812"/>
              <a:gd name="connsiteX14" fmla="*/ 2828925 w 11277600"/>
              <a:gd name="connsiteY14" fmla="*/ 290513 h 4395812"/>
              <a:gd name="connsiteX15" fmla="*/ 3205162 w 11277600"/>
              <a:gd name="connsiteY15" fmla="*/ 314325 h 4395812"/>
              <a:gd name="connsiteX16" fmla="*/ 3597275 w 11277600"/>
              <a:gd name="connsiteY16" fmla="*/ 336550 h 4395812"/>
              <a:gd name="connsiteX17" fmla="*/ 4006850 w 11277600"/>
              <a:gd name="connsiteY17" fmla="*/ 357188 h 4395812"/>
              <a:gd name="connsiteX18" fmla="*/ 4216400 w 11277600"/>
              <a:gd name="connsiteY18" fmla="*/ 365125 h 4395812"/>
              <a:gd name="connsiteX19" fmla="*/ 4430713 w 11277600"/>
              <a:gd name="connsiteY19" fmla="*/ 373063 h 4395812"/>
              <a:gd name="connsiteX20" fmla="*/ 4648200 w 11277600"/>
              <a:gd name="connsiteY20" fmla="*/ 381000 h 4395812"/>
              <a:gd name="connsiteX21" fmla="*/ 4867275 w 11277600"/>
              <a:gd name="connsiteY21" fmla="*/ 385763 h 4395812"/>
              <a:gd name="connsiteX22" fmla="*/ 5091113 w 11277600"/>
              <a:gd name="connsiteY22" fmla="*/ 390525 h 4395812"/>
              <a:gd name="connsiteX23" fmla="*/ 5316538 w 11277600"/>
              <a:gd name="connsiteY23" fmla="*/ 395288 h 4395812"/>
              <a:gd name="connsiteX24" fmla="*/ 5546725 w 11277600"/>
              <a:gd name="connsiteY24" fmla="*/ 398463 h 4395812"/>
              <a:gd name="connsiteX25" fmla="*/ 5778500 w 11277600"/>
              <a:gd name="connsiteY25" fmla="*/ 398463 h 4395812"/>
              <a:gd name="connsiteX26" fmla="*/ 6013450 w 11277600"/>
              <a:gd name="connsiteY26" fmla="*/ 400050 h 4395812"/>
              <a:gd name="connsiteX27" fmla="*/ 6249988 w 11277600"/>
              <a:gd name="connsiteY27" fmla="*/ 398463 h 4395812"/>
              <a:gd name="connsiteX28" fmla="*/ 6489700 w 11277600"/>
              <a:gd name="connsiteY28" fmla="*/ 395288 h 4395812"/>
              <a:gd name="connsiteX29" fmla="*/ 6731000 w 11277600"/>
              <a:gd name="connsiteY29" fmla="*/ 392113 h 4395812"/>
              <a:gd name="connsiteX30" fmla="*/ 6973888 w 11277600"/>
              <a:gd name="connsiteY30" fmla="*/ 385763 h 4395812"/>
              <a:gd name="connsiteX31" fmla="*/ 7219950 w 11277600"/>
              <a:gd name="connsiteY31" fmla="*/ 379413 h 4395812"/>
              <a:gd name="connsiteX32" fmla="*/ 7466013 w 11277600"/>
              <a:gd name="connsiteY32" fmla="*/ 371475 h 4395812"/>
              <a:gd name="connsiteX33" fmla="*/ 7713662 w 11277600"/>
              <a:gd name="connsiteY33" fmla="*/ 360363 h 4395812"/>
              <a:gd name="connsiteX34" fmla="*/ 7964487 w 11277600"/>
              <a:gd name="connsiteY34" fmla="*/ 347663 h 4395812"/>
              <a:gd name="connsiteX35" fmla="*/ 8215312 w 11277600"/>
              <a:gd name="connsiteY35" fmla="*/ 334963 h 4395812"/>
              <a:gd name="connsiteX36" fmla="*/ 8467725 w 11277600"/>
              <a:gd name="connsiteY36" fmla="*/ 319088 h 4395812"/>
              <a:gd name="connsiteX37" fmla="*/ 8721725 w 11277600"/>
              <a:gd name="connsiteY37" fmla="*/ 300038 h 4395812"/>
              <a:gd name="connsiteX38" fmla="*/ 8974138 w 11277600"/>
              <a:gd name="connsiteY38" fmla="*/ 280988 h 4395812"/>
              <a:gd name="connsiteX39" fmla="*/ 9229725 w 11277600"/>
              <a:gd name="connsiteY39" fmla="*/ 258763 h 4395812"/>
              <a:gd name="connsiteX40" fmla="*/ 9486900 w 11277600"/>
              <a:gd name="connsiteY40" fmla="*/ 234950 h 4395812"/>
              <a:gd name="connsiteX41" fmla="*/ 9740900 w 11277600"/>
              <a:gd name="connsiteY41" fmla="*/ 209550 h 4395812"/>
              <a:gd name="connsiteX42" fmla="*/ 9998075 w 11277600"/>
              <a:gd name="connsiteY42" fmla="*/ 179388 h 4395812"/>
              <a:gd name="connsiteX43" fmla="*/ 10253662 w 11277600"/>
              <a:gd name="connsiteY43" fmla="*/ 147638 h 4395812"/>
              <a:gd name="connsiteX44" fmla="*/ 10510838 w 11277600"/>
              <a:gd name="connsiteY44" fmla="*/ 115888 h 4395812"/>
              <a:gd name="connsiteX45" fmla="*/ 10766425 w 11277600"/>
              <a:gd name="connsiteY45" fmla="*/ 79375 h 4395812"/>
              <a:gd name="connsiteX46" fmla="*/ 11022012 w 11277600"/>
              <a:gd name="connsiteY46" fmla="*/ 41275 h 4395812"/>
              <a:gd name="connsiteX47" fmla="*/ 11277600 w 11277600"/>
              <a:gd name="connsiteY47" fmla="*/ 1588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4395812">
                <a:moveTo>
                  <a:pt x="11277600" y="4395812"/>
                </a:moveTo>
                <a:lnTo>
                  <a:pt x="0" y="4395812"/>
                </a:lnTo>
                <a:lnTo>
                  <a:pt x="0" y="0"/>
                </a:lnTo>
                <a:lnTo>
                  <a:pt x="66675" y="9525"/>
                </a:lnTo>
                <a:lnTo>
                  <a:pt x="261938" y="36513"/>
                </a:lnTo>
                <a:lnTo>
                  <a:pt x="403225" y="55563"/>
                </a:lnTo>
                <a:lnTo>
                  <a:pt x="573088" y="76200"/>
                </a:lnTo>
                <a:lnTo>
                  <a:pt x="773112" y="100013"/>
                </a:lnTo>
                <a:lnTo>
                  <a:pt x="995362" y="125413"/>
                </a:lnTo>
                <a:lnTo>
                  <a:pt x="1246188" y="152400"/>
                </a:lnTo>
                <a:lnTo>
                  <a:pt x="1519238" y="180975"/>
                </a:lnTo>
                <a:lnTo>
                  <a:pt x="1816100" y="209550"/>
                </a:lnTo>
                <a:lnTo>
                  <a:pt x="2132012" y="238125"/>
                </a:lnTo>
                <a:lnTo>
                  <a:pt x="2471738" y="265113"/>
                </a:lnTo>
                <a:lnTo>
                  <a:pt x="2828925" y="290513"/>
                </a:lnTo>
                <a:lnTo>
                  <a:pt x="3205162" y="314325"/>
                </a:lnTo>
                <a:lnTo>
                  <a:pt x="3597275" y="336550"/>
                </a:lnTo>
                <a:lnTo>
                  <a:pt x="4006850" y="357188"/>
                </a:lnTo>
                <a:lnTo>
                  <a:pt x="4216400" y="365125"/>
                </a:lnTo>
                <a:lnTo>
                  <a:pt x="4430713" y="373063"/>
                </a:lnTo>
                <a:lnTo>
                  <a:pt x="4648200" y="381000"/>
                </a:lnTo>
                <a:lnTo>
                  <a:pt x="4867275" y="385763"/>
                </a:lnTo>
                <a:lnTo>
                  <a:pt x="5091113" y="390525"/>
                </a:lnTo>
                <a:lnTo>
                  <a:pt x="5316538" y="395288"/>
                </a:lnTo>
                <a:lnTo>
                  <a:pt x="5546725" y="398463"/>
                </a:lnTo>
                <a:lnTo>
                  <a:pt x="5778500" y="398463"/>
                </a:lnTo>
                <a:lnTo>
                  <a:pt x="6013450" y="400050"/>
                </a:lnTo>
                <a:lnTo>
                  <a:pt x="6249988" y="398463"/>
                </a:lnTo>
                <a:lnTo>
                  <a:pt x="6489700" y="395288"/>
                </a:lnTo>
                <a:lnTo>
                  <a:pt x="6731000" y="392113"/>
                </a:lnTo>
                <a:lnTo>
                  <a:pt x="6973888" y="385763"/>
                </a:lnTo>
                <a:lnTo>
                  <a:pt x="7219950" y="379413"/>
                </a:lnTo>
                <a:lnTo>
                  <a:pt x="7466013" y="371475"/>
                </a:lnTo>
                <a:lnTo>
                  <a:pt x="7713662" y="360363"/>
                </a:lnTo>
                <a:lnTo>
                  <a:pt x="7964487" y="347663"/>
                </a:lnTo>
                <a:lnTo>
                  <a:pt x="8215312" y="334963"/>
                </a:lnTo>
                <a:lnTo>
                  <a:pt x="8467725" y="319088"/>
                </a:lnTo>
                <a:lnTo>
                  <a:pt x="8721725" y="300038"/>
                </a:lnTo>
                <a:lnTo>
                  <a:pt x="8974138" y="280988"/>
                </a:lnTo>
                <a:lnTo>
                  <a:pt x="9229725" y="258763"/>
                </a:lnTo>
                <a:lnTo>
                  <a:pt x="9486900" y="234950"/>
                </a:lnTo>
                <a:lnTo>
                  <a:pt x="9740900" y="209550"/>
                </a:lnTo>
                <a:lnTo>
                  <a:pt x="9998075" y="179388"/>
                </a:lnTo>
                <a:lnTo>
                  <a:pt x="10253662" y="147638"/>
                </a:lnTo>
                <a:lnTo>
                  <a:pt x="10510838" y="115888"/>
                </a:lnTo>
                <a:lnTo>
                  <a:pt x="10766425" y="79375"/>
                </a:lnTo>
                <a:lnTo>
                  <a:pt x="11022012" y="41275"/>
                </a:lnTo>
                <a:lnTo>
                  <a:pt x="11277600" y="1588"/>
                </a:lnTo>
                <a:close/>
              </a:path>
            </a:pathLst>
          </a:custGeom>
          <a:solidFill>
            <a:schemeClr val="bg1"/>
          </a:solidFill>
          <a:ln>
            <a:noFill/>
          </a:ln>
        </p:spPr>
      </p:sp>
      <p:sp>
        <p:nvSpPr>
          <p:cNvPr id="34" name="Freeform 5">
            <a:extLst>
              <a:ext uri="{FF2B5EF4-FFF2-40B4-BE49-F238E27FC236}">
                <a16:creationId xmlns:a16="http://schemas.microsoft.com/office/drawing/2014/main" id="{B9E66E04-197C-4A8D-BBB8-62FEC1E71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3979830"/>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E5AD7065-A5DF-4495-B428-6C085CAAB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re 1">
            <a:extLst>
              <a:ext uri="{FF2B5EF4-FFF2-40B4-BE49-F238E27FC236}">
                <a16:creationId xmlns:a16="http://schemas.microsoft.com/office/drawing/2014/main" id="{24B2F023-2DC4-46D0-B737-43FD381810E8}"/>
              </a:ext>
            </a:extLst>
          </p:cNvPr>
          <p:cNvSpPr>
            <a:spLocks noGrp="1"/>
          </p:cNvSpPr>
          <p:nvPr>
            <p:ph type="ctrTitle"/>
          </p:nvPr>
        </p:nvSpPr>
        <p:spPr>
          <a:xfrm>
            <a:off x="649976" y="4174067"/>
            <a:ext cx="10893094" cy="1481440"/>
          </a:xfrm>
        </p:spPr>
        <p:txBody>
          <a:bodyPr>
            <a:normAutofit/>
          </a:bodyPr>
          <a:lstStyle/>
          <a:p>
            <a:pPr algn="ctr">
              <a:lnSpc>
                <a:spcPct val="90000"/>
              </a:lnSpc>
            </a:pPr>
            <a:r>
              <a:rPr lang="fr-FR" sz="5000" b="1" cap="all" dirty="0"/>
              <a:t>LA JOIE D’APPRENDRE</a:t>
            </a:r>
            <a:br>
              <a:rPr lang="fr-FR" sz="5000" cap="all" dirty="0"/>
            </a:br>
            <a:endParaRPr lang="fr-FR" sz="5000" dirty="0"/>
          </a:p>
        </p:txBody>
      </p:sp>
      <p:sp>
        <p:nvSpPr>
          <p:cNvPr id="3" name="Sous-titre 2">
            <a:extLst>
              <a:ext uri="{FF2B5EF4-FFF2-40B4-BE49-F238E27FC236}">
                <a16:creationId xmlns:a16="http://schemas.microsoft.com/office/drawing/2014/main" id="{47DC4F5C-B5A5-4AAB-BE62-4D5B0F17734D}"/>
              </a:ext>
            </a:extLst>
          </p:cNvPr>
          <p:cNvSpPr>
            <a:spLocks noGrp="1"/>
          </p:cNvSpPr>
          <p:nvPr>
            <p:ph type="subTitle" idx="1"/>
          </p:nvPr>
        </p:nvSpPr>
        <p:spPr>
          <a:xfrm>
            <a:off x="1258529" y="5656301"/>
            <a:ext cx="9684774" cy="535304"/>
          </a:xfrm>
        </p:spPr>
        <p:txBody>
          <a:bodyPr>
            <a:normAutofit/>
          </a:bodyPr>
          <a:lstStyle/>
          <a:p>
            <a:pPr algn="ctr">
              <a:lnSpc>
                <a:spcPct val="90000"/>
              </a:lnSpc>
            </a:pPr>
            <a:r>
              <a:rPr lang="fr-FR" sz="1500" dirty="0"/>
              <a:t>Le rôle des émotions dans les apprentissages, approche </a:t>
            </a:r>
            <a:r>
              <a:rPr lang="fr-FR" sz="1500" dirty="0" err="1"/>
              <a:t>attachementiste</a:t>
            </a:r>
            <a:r>
              <a:rPr lang="fr-FR" sz="1500" dirty="0"/>
              <a:t> et neuroscientifique.</a:t>
            </a:r>
            <a:endParaRPr lang="fr-FR" sz="1500"/>
          </a:p>
        </p:txBody>
      </p:sp>
      <p:pic>
        <p:nvPicPr>
          <p:cNvPr id="6" name="Image 5" descr="Une image contenant texte&#10;&#10;Description générée automatiquement">
            <a:extLst>
              <a:ext uri="{FF2B5EF4-FFF2-40B4-BE49-F238E27FC236}">
                <a16:creationId xmlns:a16="http://schemas.microsoft.com/office/drawing/2014/main" id="{46E16EB9-56DC-4983-9DA1-1C85F69FD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954" y="934065"/>
            <a:ext cx="1924809" cy="2517058"/>
          </a:xfrm>
          <a:prstGeom prst="roundRect">
            <a:avLst>
              <a:gd name="adj" fmla="val 1858"/>
            </a:avLst>
          </a:prstGeom>
          <a:effectLst/>
        </p:spPr>
      </p:pic>
      <p:pic>
        <p:nvPicPr>
          <p:cNvPr id="21" name="Image 20" descr="Une image contenant sport, danseur&#10;&#10;Description générée automatiquement">
            <a:extLst>
              <a:ext uri="{FF2B5EF4-FFF2-40B4-BE49-F238E27FC236}">
                <a16:creationId xmlns:a16="http://schemas.microsoft.com/office/drawing/2014/main" id="{E22F31B8-F565-4ACB-B819-ABFD15CF2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946" y="1715787"/>
            <a:ext cx="3775725" cy="943930"/>
          </a:xfrm>
          <a:prstGeom prst="roundRect">
            <a:avLst>
              <a:gd name="adj" fmla="val 1858"/>
            </a:avLst>
          </a:prstGeom>
          <a:effectLst/>
        </p:spPr>
      </p:pic>
      <p:sp>
        <p:nvSpPr>
          <p:cNvPr id="38" name="Rectangle 37">
            <a:extLst>
              <a:ext uri="{FF2B5EF4-FFF2-40B4-BE49-F238E27FC236}">
                <a16:creationId xmlns:a16="http://schemas.microsoft.com/office/drawing/2014/main" id="{0701325B-0200-4DCE-AA80-46E080A9C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Espace réservé du pied de page 3">
            <a:extLst>
              <a:ext uri="{FF2B5EF4-FFF2-40B4-BE49-F238E27FC236}">
                <a16:creationId xmlns:a16="http://schemas.microsoft.com/office/drawing/2014/main" id="{37CE88E7-8201-4AFF-8B75-65A46BA65517}"/>
              </a:ext>
            </a:extLst>
          </p:cNvPr>
          <p:cNvSpPr>
            <a:spLocks noGrp="1"/>
          </p:cNvSpPr>
          <p:nvPr>
            <p:ph type="ftr" sz="quarter" idx="11"/>
          </p:nvPr>
        </p:nvSpPr>
        <p:spPr>
          <a:xfrm>
            <a:off x="561110" y="6391838"/>
            <a:ext cx="3859795" cy="304801"/>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fr-FR" sz="800" b="1" i="0" u="none" strike="noStrike" kern="1200" cap="none" spc="0" normalizeH="0" baseline="0" noProof="0">
                <a:ln>
                  <a:noFill/>
                </a:ln>
                <a:solidFill>
                  <a:schemeClr val="accent1"/>
                </a:solidFill>
                <a:effectLst/>
                <a:uLnTx/>
                <a:uFillTx/>
                <a:latin typeface="Century Gothic" panose="020B0502020202020204"/>
                <a:ea typeface="+mn-ea"/>
                <a:cs typeface="+mn-cs"/>
              </a:rPr>
              <a:t>Christelle GAVORY, </a:t>
            </a:r>
            <a:r>
              <a:rPr lang="fr-FR" sz="800" b="1">
                <a:solidFill>
                  <a:schemeClr val="accent1"/>
                </a:solidFill>
                <a:latin typeface="Century Gothic" panose="020B0502020202020204"/>
              </a:rPr>
              <a:t>Webinaire   9</a:t>
            </a:r>
            <a:r>
              <a:rPr lang="fr-FR" sz="800" b="1" baseline="30000">
                <a:solidFill>
                  <a:schemeClr val="accent1"/>
                </a:solidFill>
                <a:latin typeface="Century Gothic" panose="020B0502020202020204"/>
              </a:rPr>
              <a:t>ème</a:t>
            </a:r>
            <a:r>
              <a:rPr lang="fr-FR" sz="800" b="1">
                <a:solidFill>
                  <a:schemeClr val="accent1"/>
                </a:solidFill>
                <a:latin typeface="Century Gothic" panose="020B0502020202020204"/>
              </a:rPr>
              <a:t> journée académique de l’innovation</a:t>
            </a:r>
            <a:endParaRPr kumimoji="0" lang="en-US" sz="800" b="1" i="0" u="none" strike="noStrike" kern="1200" cap="none" spc="0" normalizeH="0" baseline="0" noProof="0">
              <a:ln>
                <a:noFill/>
              </a:ln>
              <a:solidFill>
                <a:schemeClr val="accent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889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0D7F0-665E-4454-A4D2-C005D898886F}"/>
              </a:ext>
            </a:extLst>
          </p:cNvPr>
          <p:cNvSpPr>
            <a:spLocks noGrp="1"/>
          </p:cNvSpPr>
          <p:nvPr>
            <p:ph type="title"/>
          </p:nvPr>
        </p:nvSpPr>
        <p:spPr/>
        <p:txBody>
          <a:bodyPr/>
          <a:lstStyle/>
          <a:p>
            <a:r>
              <a:rPr lang="fr-FR" dirty="0"/>
              <a:t>Travailler explicitement à créer un climat de sécurité</a:t>
            </a:r>
          </a:p>
        </p:txBody>
      </p:sp>
      <p:sp>
        <p:nvSpPr>
          <p:cNvPr id="3" name="Espace réservé du contenu 2">
            <a:extLst>
              <a:ext uri="{FF2B5EF4-FFF2-40B4-BE49-F238E27FC236}">
                <a16:creationId xmlns:a16="http://schemas.microsoft.com/office/drawing/2014/main" id="{BF6AD1BD-ABDE-4D0D-986F-DDC3C8A86731}"/>
              </a:ext>
            </a:extLst>
          </p:cNvPr>
          <p:cNvSpPr>
            <a:spLocks noGrp="1"/>
          </p:cNvSpPr>
          <p:nvPr>
            <p:ph idx="1"/>
          </p:nvPr>
        </p:nvSpPr>
        <p:spPr/>
        <p:txBody>
          <a:bodyPr>
            <a:normAutofit/>
          </a:bodyPr>
          <a:lstStyle/>
          <a:p>
            <a:r>
              <a:rPr lang="fr-FR" dirty="0"/>
              <a:t>En maternelle, l’enseignant constitue une figure d’attachement en ce sens qu’elle doit </a:t>
            </a:r>
            <a:r>
              <a:rPr lang="fr-FR" dirty="0" err="1"/>
              <a:t>co-réguler</a:t>
            </a:r>
            <a:r>
              <a:rPr lang="fr-FR" dirty="0"/>
              <a:t> l’émotion de l’enfant qui ne peut le faire seul par immaturité cérébrale (angoisse de séparation)</a:t>
            </a:r>
          </a:p>
          <a:p>
            <a:r>
              <a:rPr lang="fr-FR" dirty="0"/>
              <a:t>En primaire, travailler à créer un climat relationnel sécure par des rituels d’accueil, contact visuel, temps d’accueil, d’échange, des alternatives aux punitions</a:t>
            </a:r>
          </a:p>
          <a:p>
            <a:r>
              <a:rPr lang="fr-FR" dirty="0"/>
              <a:t>Climat relationnel qui tient compte des besoins de proximité et d’appartenance, de compétence et d’autonomie qui favorise la motivation par l’extinction de la motivation de sécurisation.</a:t>
            </a:r>
          </a:p>
        </p:txBody>
      </p:sp>
    </p:spTree>
    <p:extLst>
      <p:ext uri="{BB962C8B-B14F-4D97-AF65-F5344CB8AC3E}">
        <p14:creationId xmlns:p14="http://schemas.microsoft.com/office/powerpoint/2010/main" val="36296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7DA648-81E7-4AE1-8466-BCEE9F98821B}"/>
              </a:ext>
            </a:extLst>
          </p:cNvPr>
          <p:cNvSpPr>
            <a:spLocks noGrp="1"/>
          </p:cNvSpPr>
          <p:nvPr>
            <p:ph type="title"/>
          </p:nvPr>
        </p:nvSpPr>
        <p:spPr/>
        <p:txBody>
          <a:bodyPr/>
          <a:lstStyle/>
          <a:p>
            <a:r>
              <a:rPr lang="fr-FR" dirty="0"/>
              <a:t>Travailler explicitement à créer un climat de sécurité</a:t>
            </a:r>
          </a:p>
        </p:txBody>
      </p:sp>
      <p:sp>
        <p:nvSpPr>
          <p:cNvPr id="3" name="Espace réservé du contenu 2">
            <a:extLst>
              <a:ext uri="{FF2B5EF4-FFF2-40B4-BE49-F238E27FC236}">
                <a16:creationId xmlns:a16="http://schemas.microsoft.com/office/drawing/2014/main" id="{48B1211F-844D-41D8-8AC9-28AF7493F30E}"/>
              </a:ext>
            </a:extLst>
          </p:cNvPr>
          <p:cNvSpPr>
            <a:spLocks noGrp="1"/>
          </p:cNvSpPr>
          <p:nvPr>
            <p:ph idx="1"/>
          </p:nvPr>
        </p:nvSpPr>
        <p:spPr/>
        <p:txBody>
          <a:bodyPr/>
          <a:lstStyle/>
          <a:p>
            <a:r>
              <a:rPr lang="fr-FR" dirty="0"/>
              <a:t>Passe par des changements de communication, éviter l’ironie, la culpabilisation, l’imposition, la moquerie, l’humiliation.</a:t>
            </a:r>
          </a:p>
          <a:p>
            <a:r>
              <a:rPr lang="fr-FR" dirty="0"/>
              <a:t>Formuler des règles claires, des demandes claires, proposer, informer, différer, ignorer volontairement, décrire, dire ce que l’on ressent, utiliser le non verbal.</a:t>
            </a:r>
          </a:p>
          <a:p>
            <a:r>
              <a:rPr lang="fr-FR" dirty="0"/>
              <a:t>Décrypter les comportements inappropriés (que veut il éviter, qu’obtient il ?)</a:t>
            </a:r>
          </a:p>
          <a:p>
            <a:r>
              <a:rPr lang="fr-FR" dirty="0"/>
              <a:t>En finir avec la solitude de l’enseignant, créer du partage, harmoniser le pratique, faire des parents des partenaires (projet réconciliation)</a:t>
            </a:r>
          </a:p>
          <a:p>
            <a:endParaRPr lang="fr-FR" dirty="0"/>
          </a:p>
        </p:txBody>
      </p:sp>
    </p:spTree>
    <p:extLst>
      <p:ext uri="{BB962C8B-B14F-4D97-AF65-F5344CB8AC3E}">
        <p14:creationId xmlns:p14="http://schemas.microsoft.com/office/powerpoint/2010/main" val="181215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re 1">
            <a:extLst>
              <a:ext uri="{FF2B5EF4-FFF2-40B4-BE49-F238E27FC236}">
                <a16:creationId xmlns:a16="http://schemas.microsoft.com/office/drawing/2014/main" id="{9ABEBA76-09BB-4BCF-89F3-84BA502A7F38}"/>
              </a:ext>
            </a:extLst>
          </p:cNvPr>
          <p:cNvSpPr>
            <a:spLocks noGrp="1"/>
          </p:cNvSpPr>
          <p:nvPr>
            <p:ph type="title"/>
          </p:nvPr>
        </p:nvSpPr>
        <p:spPr>
          <a:xfrm>
            <a:off x="1154954" y="973669"/>
            <a:ext cx="8825659" cy="706964"/>
          </a:xfrm>
        </p:spPr>
        <p:txBody>
          <a:bodyPr>
            <a:normAutofit/>
          </a:bodyPr>
          <a:lstStyle/>
          <a:p>
            <a:r>
              <a:rPr lang="fr-FR" dirty="0">
                <a:solidFill>
                  <a:srgbClr val="FFFFFF"/>
                </a:solidFill>
              </a:rPr>
              <a:t>Quel rapport tissé avec nos émotions?</a:t>
            </a: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F89C87FE-99C5-4C27-A01E-3B1E82765C33}"/>
              </a:ext>
            </a:extLst>
          </p:cNvPr>
          <p:cNvGraphicFramePr>
            <a:graphicFrameLocks noGrp="1"/>
          </p:cNvGraphicFramePr>
          <p:nvPr>
            <p:ph idx="1"/>
            <p:extLst>
              <p:ext uri="{D42A27DB-BD31-4B8C-83A1-F6EECF244321}">
                <p14:modId xmlns:p14="http://schemas.microsoft.com/office/powerpoint/2010/main" val="65108929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8859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CBAA4-06D4-4C0B-B467-E0566AEA0720}"/>
              </a:ext>
            </a:extLst>
          </p:cNvPr>
          <p:cNvSpPr>
            <a:spLocks noGrp="1"/>
          </p:cNvSpPr>
          <p:nvPr>
            <p:ph type="title"/>
          </p:nvPr>
        </p:nvSpPr>
        <p:spPr/>
        <p:txBody>
          <a:bodyPr/>
          <a:lstStyle/>
          <a:p>
            <a:r>
              <a:rPr lang="fr-FR" dirty="0"/>
              <a:t>Place des émotions dans la pratique enseignante</a:t>
            </a:r>
          </a:p>
        </p:txBody>
      </p:sp>
      <p:sp>
        <p:nvSpPr>
          <p:cNvPr id="3" name="Espace réservé du contenu 2">
            <a:extLst>
              <a:ext uri="{FF2B5EF4-FFF2-40B4-BE49-F238E27FC236}">
                <a16:creationId xmlns:a16="http://schemas.microsoft.com/office/drawing/2014/main" id="{30442E97-73DF-4CE7-B9CE-5B575DA5E375}"/>
              </a:ext>
            </a:extLst>
          </p:cNvPr>
          <p:cNvSpPr>
            <a:spLocks noGrp="1"/>
          </p:cNvSpPr>
          <p:nvPr>
            <p:ph idx="1"/>
          </p:nvPr>
        </p:nvSpPr>
        <p:spPr>
          <a:xfrm>
            <a:off x="1154954" y="2363373"/>
            <a:ext cx="8825659" cy="4248442"/>
          </a:xfrm>
        </p:spPr>
        <p:txBody>
          <a:bodyPr>
            <a:normAutofit/>
          </a:bodyPr>
          <a:lstStyle/>
          <a:p>
            <a:r>
              <a:rPr lang="fr-FR" sz="2400" dirty="0"/>
              <a:t>Très sollicitant émotionnellement, régule ses émotions, celui du groupe</a:t>
            </a:r>
          </a:p>
          <a:p>
            <a:r>
              <a:rPr lang="fr-FR" sz="2400" dirty="0"/>
              <a:t>En prise permanente avec la diversité et la complexité humaine.</a:t>
            </a:r>
          </a:p>
          <a:p>
            <a:r>
              <a:rPr lang="fr-FR" sz="2400" dirty="0"/>
              <a:t>Sentiments fréquents d’incompréhension, de frustration, d’impuissance, d’agacement etc…</a:t>
            </a:r>
          </a:p>
          <a:p>
            <a:r>
              <a:rPr lang="fr-FR" sz="2400" b="1" dirty="0"/>
              <a:t>Manque absence de reconnaissance de cette difficulté.</a:t>
            </a:r>
          </a:p>
          <a:p>
            <a:r>
              <a:rPr lang="fr-FR" sz="2400" b="1" dirty="0"/>
              <a:t>D’où un risque important d’épuisement professionnel.</a:t>
            </a:r>
          </a:p>
        </p:txBody>
      </p:sp>
    </p:spTree>
    <p:extLst>
      <p:ext uri="{BB962C8B-B14F-4D97-AF65-F5344CB8AC3E}">
        <p14:creationId xmlns:p14="http://schemas.microsoft.com/office/powerpoint/2010/main" val="42482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13694-6C9D-442B-9D42-DCD835944262}"/>
              </a:ext>
            </a:extLst>
          </p:cNvPr>
          <p:cNvSpPr>
            <a:spLocks noGrp="1"/>
          </p:cNvSpPr>
          <p:nvPr>
            <p:ph type="title"/>
          </p:nvPr>
        </p:nvSpPr>
        <p:spPr/>
        <p:txBody>
          <a:bodyPr/>
          <a:lstStyle/>
          <a:p>
            <a:r>
              <a:rPr lang="fr-FR" dirty="0"/>
              <a:t>Les émotions et le stress de l’enseignant (2)</a:t>
            </a:r>
          </a:p>
        </p:txBody>
      </p:sp>
      <p:sp>
        <p:nvSpPr>
          <p:cNvPr id="3" name="Espace réservé du contenu 2">
            <a:extLst>
              <a:ext uri="{FF2B5EF4-FFF2-40B4-BE49-F238E27FC236}">
                <a16:creationId xmlns:a16="http://schemas.microsoft.com/office/drawing/2014/main" id="{EE0D2DA0-F76B-4DCA-88BF-F64B15ED8DEA}"/>
              </a:ext>
            </a:extLst>
          </p:cNvPr>
          <p:cNvSpPr>
            <a:spLocks noGrp="1"/>
          </p:cNvSpPr>
          <p:nvPr>
            <p:ph idx="1"/>
          </p:nvPr>
        </p:nvSpPr>
        <p:spPr/>
        <p:txBody>
          <a:bodyPr>
            <a:normAutofit lnSpcReduction="10000"/>
          </a:bodyPr>
          <a:lstStyle/>
          <a:p>
            <a:r>
              <a:rPr lang="fr-FR" sz="2400" dirty="0"/>
              <a:t>Métier dont la dimension relationnelle et affective est souvent niée. </a:t>
            </a:r>
          </a:p>
          <a:p>
            <a:r>
              <a:rPr lang="fr-FR" sz="2400" dirty="0"/>
              <a:t>Formation et exercice professionnel centrés sur la transmission du savoir, génère des difficultés voire de la détresse notamment en début de carrière.</a:t>
            </a:r>
          </a:p>
          <a:p>
            <a:r>
              <a:rPr lang="fr-FR" sz="2400" dirty="0"/>
              <a:t>Manque voire absence de formation sur cette dimension du métier. (dynamique de groupe, développement de l’enfant, posture professionnelle et autorité, rapport affectif aux apprentissages).</a:t>
            </a:r>
          </a:p>
          <a:p>
            <a:endParaRPr lang="fr-FR" dirty="0"/>
          </a:p>
        </p:txBody>
      </p:sp>
    </p:spTree>
    <p:extLst>
      <p:ext uri="{BB962C8B-B14F-4D97-AF65-F5344CB8AC3E}">
        <p14:creationId xmlns:p14="http://schemas.microsoft.com/office/powerpoint/2010/main" val="235960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A8AB68-E5C8-4298-9726-2CFBBBD9D568}"/>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800"/>
              <a:t>Quel exemple de régulation donnent les adultes?</a:t>
            </a:r>
          </a:p>
        </p:txBody>
      </p:sp>
      <p:grpSp>
        <p:nvGrpSpPr>
          <p:cNvPr id="22" name="Group 21">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3" name="Rectangle 22">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Espace réservé du contenu 4" descr="Une image contenant texte&#10;&#10;Description générée automatiquement">
            <a:extLst>
              <a:ext uri="{FF2B5EF4-FFF2-40B4-BE49-F238E27FC236}">
                <a16:creationId xmlns:a16="http://schemas.microsoft.com/office/drawing/2014/main" id="{821B63F4-046D-483F-8F70-E5BF0AA4F838}"/>
              </a:ext>
            </a:extLst>
          </p:cNvPr>
          <p:cNvPicPr>
            <a:picLocks noGrp="1" noChangeAspect="1"/>
          </p:cNvPicPr>
          <p:nvPr>
            <p:ph idx="1"/>
          </p:nvPr>
        </p:nvPicPr>
        <p:blipFill>
          <a:blip r:embed="rId3"/>
          <a:stretch>
            <a:fillRect/>
          </a:stretch>
        </p:blipFill>
        <p:spPr>
          <a:xfrm>
            <a:off x="1245514" y="1114621"/>
            <a:ext cx="6171677" cy="4628758"/>
          </a:xfrm>
          <a:prstGeom prst="rect">
            <a:avLst/>
          </a:prstGeom>
        </p:spPr>
      </p:pic>
    </p:spTree>
    <p:extLst>
      <p:ext uri="{BB962C8B-B14F-4D97-AF65-F5344CB8AC3E}">
        <p14:creationId xmlns:p14="http://schemas.microsoft.com/office/powerpoint/2010/main" val="30523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74227-3BA2-4F32-8CC6-BFEB76EA3A9A}"/>
              </a:ext>
            </a:extLst>
          </p:cNvPr>
          <p:cNvSpPr>
            <a:spLocks noGrp="1"/>
          </p:cNvSpPr>
          <p:nvPr>
            <p:ph type="ctrTitle"/>
          </p:nvPr>
        </p:nvSpPr>
        <p:spPr/>
        <p:txBody>
          <a:bodyPr/>
          <a:lstStyle/>
          <a:p>
            <a:r>
              <a:rPr lang="fr-FR" dirty="0"/>
              <a:t>Les grandes avancées dans la compréhension de la régulation émotionnelle</a:t>
            </a:r>
          </a:p>
        </p:txBody>
      </p:sp>
      <p:sp>
        <p:nvSpPr>
          <p:cNvPr id="3" name="Sous-titre 2">
            <a:extLst>
              <a:ext uri="{FF2B5EF4-FFF2-40B4-BE49-F238E27FC236}">
                <a16:creationId xmlns:a16="http://schemas.microsoft.com/office/drawing/2014/main" id="{A917765A-FC8C-4E8E-9065-61B979851F80}"/>
              </a:ext>
            </a:extLst>
          </p:cNvPr>
          <p:cNvSpPr>
            <a:spLocks noGrp="1"/>
          </p:cNvSpPr>
          <p:nvPr>
            <p:ph type="subTitle" idx="1"/>
          </p:nvPr>
        </p:nvSpPr>
        <p:spPr/>
        <p:txBody>
          <a:bodyPr/>
          <a:lstStyle/>
          <a:p>
            <a:r>
              <a:rPr lang="fr-FR" dirty="0"/>
              <a:t>Compréhension de l’hétérochronie interhémisphérique dans la régulation émotionnelle</a:t>
            </a:r>
          </a:p>
        </p:txBody>
      </p:sp>
    </p:spTree>
    <p:extLst>
      <p:ext uri="{BB962C8B-B14F-4D97-AF65-F5344CB8AC3E}">
        <p14:creationId xmlns:p14="http://schemas.microsoft.com/office/powerpoint/2010/main" val="114914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F71C3-4A6D-4C55-A18B-D9733CED062E}"/>
              </a:ext>
            </a:extLst>
          </p:cNvPr>
          <p:cNvSpPr>
            <a:spLocks noGrp="1"/>
          </p:cNvSpPr>
          <p:nvPr>
            <p:ph type="title"/>
          </p:nvPr>
        </p:nvSpPr>
        <p:spPr>
          <a:xfrm>
            <a:off x="639098" y="629265"/>
            <a:ext cx="5132438" cy="1622322"/>
          </a:xfrm>
        </p:spPr>
        <p:txBody>
          <a:bodyPr>
            <a:normAutofit/>
          </a:bodyPr>
          <a:lstStyle/>
          <a:p>
            <a:pPr>
              <a:lnSpc>
                <a:spcPct val="90000"/>
              </a:lnSpc>
            </a:pPr>
            <a:r>
              <a:rPr lang="fr-FR" sz="2800">
                <a:solidFill>
                  <a:srgbClr val="EBEBEB"/>
                </a:solidFill>
              </a:rPr>
              <a:t>Le développement premier de l’hémisphère droit (Schore, 2000, 2005, 2012)</a:t>
            </a:r>
          </a:p>
        </p:txBody>
      </p:sp>
      <p:pic>
        <p:nvPicPr>
          <p:cNvPr id="5" name="Espace réservé du contenu 4">
            <a:extLst>
              <a:ext uri="{FF2B5EF4-FFF2-40B4-BE49-F238E27FC236}">
                <a16:creationId xmlns:a16="http://schemas.microsoft.com/office/drawing/2014/main" id="{451FB608-D181-4747-9A98-FA163D3CD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836" y="856546"/>
            <a:ext cx="4828707" cy="5162488"/>
          </a:xfrm>
          <a:prstGeom prst="rect">
            <a:avLst/>
          </a:prstGeom>
        </p:spPr>
      </p:pic>
      <p:sp>
        <p:nvSpPr>
          <p:cNvPr id="9" name="Content Placeholder 8">
            <a:extLst>
              <a:ext uri="{FF2B5EF4-FFF2-40B4-BE49-F238E27FC236}">
                <a16:creationId xmlns:a16="http://schemas.microsoft.com/office/drawing/2014/main" id="{DE4338A6-B483-4863-A939-B3E4E92F6DE9}"/>
              </a:ext>
            </a:extLst>
          </p:cNvPr>
          <p:cNvSpPr>
            <a:spLocks noGrp="1"/>
          </p:cNvSpPr>
          <p:nvPr>
            <p:ph idx="1"/>
          </p:nvPr>
        </p:nvSpPr>
        <p:spPr>
          <a:xfrm>
            <a:off x="639098" y="2418735"/>
            <a:ext cx="5132439" cy="3811742"/>
          </a:xfrm>
        </p:spPr>
        <p:txBody>
          <a:bodyPr anchor="ctr">
            <a:normAutofit/>
          </a:bodyPr>
          <a:lstStyle/>
          <a:p>
            <a:r>
              <a:rPr lang="en-US" sz="2400" dirty="0" err="1">
                <a:solidFill>
                  <a:schemeClr val="tx1"/>
                </a:solidFill>
              </a:rPr>
              <a:t>Gère</a:t>
            </a:r>
            <a:r>
              <a:rPr lang="en-US" sz="2400" dirty="0">
                <a:solidFill>
                  <a:schemeClr val="tx1"/>
                </a:solidFill>
              </a:rPr>
              <a:t> les </a:t>
            </a:r>
            <a:r>
              <a:rPr lang="en-US" sz="2400" dirty="0" err="1">
                <a:solidFill>
                  <a:schemeClr val="tx1"/>
                </a:solidFill>
              </a:rPr>
              <a:t>alarmes</a:t>
            </a:r>
            <a:endParaRPr lang="en-US" sz="2400" dirty="0">
              <a:solidFill>
                <a:schemeClr val="tx1"/>
              </a:solidFill>
            </a:endParaRPr>
          </a:p>
          <a:p>
            <a:r>
              <a:rPr lang="en-US" sz="2400" dirty="0" err="1">
                <a:solidFill>
                  <a:schemeClr val="tx1"/>
                </a:solidFill>
              </a:rPr>
              <a:t>Déclenchement</a:t>
            </a:r>
            <a:r>
              <a:rPr lang="en-US" sz="2400" dirty="0">
                <a:solidFill>
                  <a:schemeClr val="tx1"/>
                </a:solidFill>
              </a:rPr>
              <a:t> du </a:t>
            </a:r>
            <a:r>
              <a:rPr lang="en-US" sz="2400" dirty="0" err="1">
                <a:solidFill>
                  <a:schemeClr val="tx1"/>
                </a:solidFill>
              </a:rPr>
              <a:t>système</a:t>
            </a:r>
            <a:r>
              <a:rPr lang="en-US" sz="2400" dirty="0">
                <a:solidFill>
                  <a:schemeClr val="tx1"/>
                </a:solidFill>
              </a:rPr>
              <a:t> </a:t>
            </a:r>
            <a:r>
              <a:rPr lang="en-US" sz="2400" dirty="0" err="1">
                <a:solidFill>
                  <a:schemeClr val="tx1"/>
                </a:solidFill>
              </a:rPr>
              <a:t>orthosympathique</a:t>
            </a:r>
            <a:endParaRPr lang="en-US" sz="2400" dirty="0">
              <a:solidFill>
                <a:schemeClr val="tx1"/>
              </a:solidFill>
            </a:endParaRPr>
          </a:p>
          <a:p>
            <a:r>
              <a:rPr lang="en-US" sz="2400" dirty="0">
                <a:solidFill>
                  <a:schemeClr val="tx1"/>
                </a:solidFill>
              </a:rPr>
              <a:t>Pilotage de </a:t>
            </a:r>
            <a:r>
              <a:rPr lang="en-US" sz="2400" dirty="0" err="1">
                <a:solidFill>
                  <a:schemeClr val="tx1"/>
                </a:solidFill>
              </a:rPr>
              <a:t>l’attention</a:t>
            </a:r>
            <a:endParaRPr lang="en-US" sz="2400" dirty="0">
              <a:solidFill>
                <a:schemeClr val="tx1"/>
              </a:solidFill>
            </a:endParaRPr>
          </a:p>
          <a:p>
            <a:r>
              <a:rPr lang="en-US" sz="2400" dirty="0">
                <a:solidFill>
                  <a:schemeClr val="tx1"/>
                </a:solidFill>
              </a:rPr>
              <a:t>Dialogue permanent avec le corps, sensations </a:t>
            </a:r>
            <a:r>
              <a:rPr lang="en-US" sz="2400" dirty="0" err="1">
                <a:solidFill>
                  <a:schemeClr val="tx1"/>
                </a:solidFill>
              </a:rPr>
              <a:t>interoceptives</a:t>
            </a:r>
            <a:r>
              <a:rPr lang="en-US" sz="2400" dirty="0">
                <a:solidFill>
                  <a:schemeClr val="tx1"/>
                </a:solidFill>
              </a:rPr>
              <a:t> </a:t>
            </a:r>
            <a:r>
              <a:rPr lang="en-US" sz="2400" dirty="0" err="1">
                <a:solidFill>
                  <a:schemeClr val="tx1"/>
                </a:solidFill>
              </a:rPr>
              <a:t>notamment</a:t>
            </a:r>
            <a:r>
              <a:rPr lang="en-US" sz="2400" dirty="0">
                <a:solidFill>
                  <a:schemeClr val="tx1"/>
                </a:solidFill>
              </a:rPr>
              <a:t> par le </a:t>
            </a:r>
            <a:r>
              <a:rPr lang="en-US" sz="2400" dirty="0" err="1">
                <a:solidFill>
                  <a:schemeClr val="tx1"/>
                </a:solidFill>
              </a:rPr>
              <a:t>système</a:t>
            </a:r>
            <a:r>
              <a:rPr lang="en-US" sz="2400" dirty="0">
                <a:solidFill>
                  <a:schemeClr val="tx1"/>
                </a:solidFill>
              </a:rPr>
              <a:t> polyvagal</a:t>
            </a:r>
          </a:p>
        </p:txBody>
      </p:sp>
    </p:spTree>
    <p:extLst>
      <p:ext uri="{BB962C8B-B14F-4D97-AF65-F5344CB8AC3E}">
        <p14:creationId xmlns:p14="http://schemas.microsoft.com/office/powerpoint/2010/main" val="184111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662708"/>
            <a:ext cx="9393376" cy="1159276"/>
          </a:xfrm>
        </p:spPr>
        <p:txBody>
          <a:bodyPr/>
          <a:lstStyle/>
          <a:p>
            <a:r>
              <a:rPr lang="fr-FR" sz="3200" dirty="0"/>
              <a:t>Fonction de la boucle inhibitrice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6366" y="4311624"/>
            <a:ext cx="80" cy="52"/>
          </a:xfrm>
        </p:spPr>
      </p:pic>
      <p:sp>
        <p:nvSpPr>
          <p:cNvPr id="7" name="ZoneTexte 6"/>
          <p:cNvSpPr txBox="1"/>
          <p:nvPr/>
        </p:nvSpPr>
        <p:spPr>
          <a:xfrm>
            <a:off x="606209" y="2187965"/>
            <a:ext cx="4355287"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Cette boucle fonctionnelle inhibitrice permet: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strike="noStrike" kern="1200" cap="none" spc="0" normalizeH="0" baseline="0" noProof="0" dirty="0">
                <a:ln>
                  <a:noFill/>
                </a:ln>
                <a:effectLst/>
                <a:uLnTx/>
                <a:uFillTx/>
                <a:latin typeface="Century Gothic" panose="020B0502020202020204"/>
                <a:ea typeface="+mn-ea"/>
                <a:cs typeface="+mn-cs"/>
              </a:rPr>
              <a:t>L’auto régulation émotionnelle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strike="noStrike" kern="1200" cap="none" spc="0" normalizeH="0" baseline="0" noProof="0" dirty="0">
                <a:ln>
                  <a:noFill/>
                </a:ln>
                <a:effectLst/>
                <a:uLnTx/>
                <a:uFillTx/>
                <a:latin typeface="Century Gothic" panose="020B0502020202020204"/>
                <a:ea typeface="+mn-ea"/>
                <a:cs typeface="+mn-cs"/>
              </a:rPr>
              <a:t>La résistance aux distracteurs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strike="noStrike" kern="1200" cap="none" spc="0" normalizeH="0" baseline="0" noProof="0" dirty="0">
                <a:ln>
                  <a:noFill/>
                </a:ln>
                <a:effectLst/>
                <a:uLnTx/>
                <a:uFillTx/>
                <a:latin typeface="Century Gothic" panose="020B0502020202020204"/>
                <a:ea typeface="+mn-ea"/>
                <a:cs typeface="+mn-cs"/>
              </a:rPr>
              <a:t>L’adaptabilité (inhibée un plan prévu ou une réponse habituelle pour en créé une autre)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strike="noStrike" kern="1200" cap="none" spc="0" normalizeH="0" baseline="0" noProof="0" dirty="0">
                <a:ln>
                  <a:noFill/>
                </a:ln>
                <a:effectLst/>
                <a:uLnTx/>
                <a:uFillTx/>
                <a:latin typeface="Century Gothic" panose="020B0502020202020204"/>
                <a:ea typeface="+mn-ea"/>
                <a:cs typeface="+mn-cs"/>
              </a:rPr>
              <a:t>La mise à jour de la mémoire de travail.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1" i="0" strike="noStrike" kern="1200" cap="none" spc="0" normalizeH="0" baseline="0" noProof="0" dirty="0">
              <a:ln>
                <a:noFill/>
              </a:ln>
              <a:effectLst/>
              <a:uLnTx/>
              <a:uFillTx/>
              <a:latin typeface="Century Gothic" panose="020B0502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fr-FR" b="1" dirty="0">
                <a:latin typeface="Century Gothic" panose="020B0502020202020204"/>
              </a:rPr>
              <a:t>Voit les effets vers 7ans</a:t>
            </a:r>
            <a:endParaRPr kumimoji="0" lang="fr-FR" sz="1800" b="1" i="0" strike="noStrike" kern="1200" cap="none" spc="0" normalizeH="0" baseline="0" noProof="0" dirty="0">
              <a:ln>
                <a:noFill/>
              </a:ln>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B31166">
                    <a:lumMod val="75000"/>
                  </a:srgbClr>
                </a:solidFill>
                <a:effectLst/>
                <a:uLnTx/>
                <a:uFillTx/>
                <a:latin typeface="Century Gothic" panose="020B0502020202020204"/>
                <a:ea typeface="+mn-ea"/>
                <a:cs typeface="+mn-cs"/>
              </a:rPr>
              <a:t>Adolescence : moins bonne régulation du fait de l’intense </a:t>
            </a:r>
            <a:r>
              <a:rPr kumimoji="0" lang="fr-FR" sz="1800" b="1" i="0" u="sng" strike="noStrike" kern="1200" cap="none" spc="0" normalizeH="0" baseline="0" noProof="0" dirty="0" err="1">
                <a:ln>
                  <a:noFill/>
                </a:ln>
                <a:solidFill>
                  <a:srgbClr val="B31166">
                    <a:lumMod val="75000"/>
                  </a:srgbClr>
                </a:solidFill>
                <a:effectLst/>
                <a:uLnTx/>
                <a:uFillTx/>
                <a:latin typeface="Century Gothic" panose="020B0502020202020204"/>
                <a:ea typeface="+mn-ea"/>
                <a:cs typeface="+mn-cs"/>
              </a:rPr>
              <a:t>périod</a:t>
            </a:r>
            <a:r>
              <a:rPr lang="fr-FR" b="1" u="sng" dirty="0">
                <a:solidFill>
                  <a:srgbClr val="B31166">
                    <a:lumMod val="75000"/>
                  </a:srgbClr>
                </a:solidFill>
                <a:latin typeface="Century Gothic" panose="020B0502020202020204"/>
              </a:rPr>
              <a:t>e de maturation.</a:t>
            </a:r>
            <a:endParaRPr kumimoji="0" lang="fr-FR" sz="1800" b="1" i="0" u="sng" strike="noStrike" kern="1200" cap="none" spc="0" normalizeH="0" baseline="0" noProof="0" dirty="0">
              <a:ln>
                <a:noFill/>
              </a:ln>
              <a:solidFill>
                <a:srgbClr val="B31166">
                  <a:lumMod val="75000"/>
                </a:srgbClr>
              </a:solidFill>
              <a:effectLst/>
              <a:uLnTx/>
              <a:uFillTx/>
              <a:latin typeface="Century Gothic" panose="020B0502020202020204"/>
              <a:ea typeface="+mn-ea"/>
              <a:cs typeface="+mn-cs"/>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5" y="2610008"/>
            <a:ext cx="4355767" cy="3721791"/>
          </a:xfrm>
          <a:prstGeom prst="rect">
            <a:avLst/>
          </a:prstGeom>
        </p:spPr>
      </p:pic>
      <p:sp>
        <p:nvSpPr>
          <p:cNvPr id="6" name="Flèche : gauche 5">
            <a:extLst>
              <a:ext uri="{FF2B5EF4-FFF2-40B4-BE49-F238E27FC236}">
                <a16:creationId xmlns:a16="http://schemas.microsoft.com/office/drawing/2014/main" id="{2B4F2D47-81A5-457F-A103-8BA8148A04AA}"/>
              </a:ext>
            </a:extLst>
          </p:cNvPr>
          <p:cNvSpPr/>
          <p:nvPr/>
        </p:nvSpPr>
        <p:spPr>
          <a:xfrm>
            <a:off x="6520070" y="418013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Signe Moins 8">
            <a:extLst>
              <a:ext uri="{FF2B5EF4-FFF2-40B4-BE49-F238E27FC236}">
                <a16:creationId xmlns:a16="http://schemas.microsoft.com/office/drawing/2014/main" id="{2643BF98-2431-4A62-819A-AD1CC9A24F8E}"/>
              </a:ext>
            </a:extLst>
          </p:cNvPr>
          <p:cNvSpPr/>
          <p:nvPr/>
        </p:nvSpPr>
        <p:spPr>
          <a:xfrm>
            <a:off x="7646504" y="3429000"/>
            <a:ext cx="331305" cy="1093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lèche : courbe vers le haut 9">
            <a:extLst>
              <a:ext uri="{FF2B5EF4-FFF2-40B4-BE49-F238E27FC236}">
                <a16:creationId xmlns:a16="http://schemas.microsoft.com/office/drawing/2014/main" id="{D5B00975-A168-4315-8409-AC9CEDFC817F}"/>
              </a:ext>
            </a:extLst>
          </p:cNvPr>
          <p:cNvSpPr/>
          <p:nvPr/>
        </p:nvSpPr>
        <p:spPr>
          <a:xfrm>
            <a:off x="6520070" y="4664765"/>
            <a:ext cx="1232452" cy="38431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entury Gothic" panose="020B0502020202020204"/>
              <a:ea typeface="+mn-ea"/>
              <a:cs typeface="+mn-cs"/>
            </a:endParaRPr>
          </a:p>
        </p:txBody>
      </p:sp>
      <p:sp>
        <p:nvSpPr>
          <p:cNvPr id="11" name="Signe Moins 10">
            <a:extLst>
              <a:ext uri="{FF2B5EF4-FFF2-40B4-BE49-F238E27FC236}">
                <a16:creationId xmlns:a16="http://schemas.microsoft.com/office/drawing/2014/main" id="{AF19F567-8FF9-4F7F-972F-F098FCFC85BA}"/>
              </a:ext>
            </a:extLst>
          </p:cNvPr>
          <p:cNvSpPr/>
          <p:nvPr/>
        </p:nvSpPr>
        <p:spPr>
          <a:xfrm>
            <a:off x="6302029" y="5049078"/>
            <a:ext cx="569378" cy="212035"/>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140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5C6F-0A02-4ACD-AA90-B4EE574BDAE1}"/>
              </a:ext>
            </a:extLst>
          </p:cNvPr>
          <p:cNvSpPr>
            <a:spLocks noGrp="1"/>
          </p:cNvSpPr>
          <p:nvPr>
            <p:ph type="title"/>
          </p:nvPr>
        </p:nvSpPr>
        <p:spPr>
          <a:xfrm>
            <a:off x="1154955" y="973667"/>
            <a:ext cx="2942210" cy="4833745"/>
          </a:xfrm>
        </p:spPr>
        <p:txBody>
          <a:bodyPr>
            <a:normAutofit/>
          </a:bodyPr>
          <a:lstStyle/>
          <a:p>
            <a:r>
              <a:rPr lang="fr-FR" sz="3300" dirty="0">
                <a:solidFill>
                  <a:schemeClr val="tx1"/>
                </a:solidFill>
              </a:rPr>
              <a:t>Phénomène d’intégration verticale et fenêtre de tolérance</a:t>
            </a:r>
          </a:p>
        </p:txBody>
      </p:sp>
      <p:graphicFrame>
        <p:nvGraphicFramePr>
          <p:cNvPr id="5" name="Espace réservé du contenu 2">
            <a:extLst>
              <a:ext uri="{FF2B5EF4-FFF2-40B4-BE49-F238E27FC236}">
                <a16:creationId xmlns:a16="http://schemas.microsoft.com/office/drawing/2014/main" id="{E936B1BF-1E67-4860-83BC-3E00E440687B}"/>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87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F083B4BB-3448-4469-AAD8-CF537F0F1ECA}"/>
              </a:ext>
            </a:extLst>
          </p:cNvPr>
          <p:cNvSpPr>
            <a:spLocks noGrp="1"/>
          </p:cNvSpPr>
          <p:nvPr>
            <p:ph type="title"/>
          </p:nvPr>
        </p:nvSpPr>
        <p:spPr>
          <a:xfrm>
            <a:off x="836247" y="1085549"/>
            <a:ext cx="3430947" cy="4686903"/>
          </a:xfrm>
        </p:spPr>
        <p:txBody>
          <a:bodyPr anchor="ctr">
            <a:normAutofit/>
          </a:bodyPr>
          <a:lstStyle/>
          <a:p>
            <a:pPr algn="r"/>
            <a:r>
              <a:rPr lang="fr-FR">
                <a:solidFill>
                  <a:schemeClr val="tx1"/>
                </a:solidFill>
              </a:rPr>
              <a:t>De la théorie de l’attachement aux neurosciences</a:t>
            </a:r>
          </a:p>
        </p:txBody>
      </p:sp>
      <p:cxnSp>
        <p:nvCxnSpPr>
          <p:cNvPr id="7"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C9D194C-17D0-4057-AD6C-AFE5DFF09093}"/>
              </a:ext>
            </a:extLst>
          </p:cNvPr>
          <p:cNvSpPr>
            <a:spLocks noGrp="1"/>
          </p:cNvSpPr>
          <p:nvPr>
            <p:ph idx="1"/>
          </p:nvPr>
        </p:nvSpPr>
        <p:spPr>
          <a:xfrm>
            <a:off x="5041399" y="1085549"/>
            <a:ext cx="5579707" cy="4686903"/>
          </a:xfrm>
        </p:spPr>
        <p:txBody>
          <a:bodyPr anchor="ctr">
            <a:normAutofit/>
          </a:bodyPr>
          <a:lstStyle/>
          <a:p>
            <a:pPr marL="0" indent="0">
              <a:buNone/>
            </a:pPr>
            <a:r>
              <a:rPr lang="fr-FR" sz="1700">
                <a:solidFill>
                  <a:schemeClr val="tx1"/>
                </a:solidFill>
              </a:rPr>
              <a:t>Mise en évidence par une double approche :</a:t>
            </a:r>
          </a:p>
          <a:p>
            <a:r>
              <a:rPr lang="fr-FR" sz="1700">
                <a:solidFill>
                  <a:schemeClr val="tx1"/>
                </a:solidFill>
              </a:rPr>
              <a:t>Approche psychopathologique relatives aux pathologies carentielles engendrées par les séparations durables (Bowlby, Robertson, 1958)</a:t>
            </a:r>
          </a:p>
          <a:p>
            <a:r>
              <a:rPr lang="fr-FR" sz="1700">
                <a:solidFill>
                  <a:schemeClr val="tx1"/>
                </a:solidFill>
              </a:rPr>
              <a:t>Approche éthologique (Harlow) des effets de privations de contacts sociaux chez des singes.</a:t>
            </a:r>
          </a:p>
          <a:p>
            <a:pPr marL="0" indent="0">
              <a:buNone/>
            </a:pPr>
            <a:endParaRPr lang="fr-FR" sz="1700">
              <a:solidFill>
                <a:schemeClr val="tx1"/>
              </a:solidFill>
            </a:endParaRPr>
          </a:p>
          <a:p>
            <a:pPr marL="0" indent="0">
              <a:buNone/>
            </a:pPr>
            <a:r>
              <a:rPr lang="fr-FR" sz="1700" b="1">
                <a:solidFill>
                  <a:schemeClr val="tx1"/>
                </a:solidFill>
              </a:rPr>
              <a:t>La cohérence entre les profils d’attachement à 12 mois et la forme des relations interpersonnelles nouées dans l’enfance et l’adolescence.</a:t>
            </a:r>
          </a:p>
          <a:p>
            <a:pPr marL="0" indent="0">
              <a:buNone/>
            </a:pPr>
            <a:endParaRPr lang="fr-FR" sz="1700">
              <a:solidFill>
                <a:schemeClr val="tx1"/>
              </a:solidFill>
            </a:endParaRPr>
          </a:p>
          <a:p>
            <a:pPr marL="0" indent="0">
              <a:buNone/>
            </a:pPr>
            <a:r>
              <a:rPr lang="fr-FR" sz="1700">
                <a:solidFill>
                  <a:schemeClr val="tx1"/>
                </a:solidFill>
              </a:rPr>
              <a:t>Grande révolution des sciences humaines du XXème</a:t>
            </a:r>
          </a:p>
        </p:txBody>
      </p:sp>
      <p:sp>
        <p:nvSpPr>
          <p:cNvPr id="9"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9"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7604510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a:extLst>
              <a:ext uri="{FF2B5EF4-FFF2-40B4-BE49-F238E27FC236}">
                <a16:creationId xmlns:a16="http://schemas.microsoft.com/office/drawing/2014/main" id="{CAE22C20-FC86-4896-8A77-CF388B9F43A6}"/>
              </a:ext>
            </a:extLst>
          </p:cNvPr>
          <p:cNvSpPr>
            <a:spLocks noGrp="1"/>
          </p:cNvSpPr>
          <p:nvPr>
            <p:ph type="title"/>
          </p:nvPr>
        </p:nvSpPr>
        <p:spPr>
          <a:xfrm>
            <a:off x="1154955" y="973668"/>
            <a:ext cx="3178260" cy="1020232"/>
          </a:xfrm>
        </p:spPr>
        <p:txBody>
          <a:bodyPr>
            <a:normAutofit/>
          </a:bodyPr>
          <a:lstStyle/>
          <a:p>
            <a:pPr>
              <a:lnSpc>
                <a:spcPct val="90000"/>
              </a:lnSpc>
            </a:pPr>
            <a:r>
              <a:rPr lang="fr-FR" sz="1400" dirty="0"/>
              <a:t>Interface </a:t>
            </a:r>
            <a:r>
              <a:rPr lang="fr-FR" sz="1400" b="1" dirty="0"/>
              <a:t>émotion/attention/cognition</a:t>
            </a:r>
            <a:br>
              <a:rPr lang="fr-FR" sz="1400" b="1" dirty="0"/>
            </a:br>
            <a:r>
              <a:rPr lang="fr-FR" sz="1400" b="1" dirty="0"/>
              <a:t>Le Cortex </a:t>
            </a:r>
            <a:r>
              <a:rPr lang="fr-FR" sz="1400" b="1" dirty="0" err="1"/>
              <a:t>Orbito</a:t>
            </a:r>
            <a:r>
              <a:rPr lang="fr-FR" sz="1400" b="1" dirty="0"/>
              <a:t> Frontal et le Corte</a:t>
            </a:r>
            <a:r>
              <a:rPr lang="fr-FR" sz="1400" dirty="0"/>
              <a:t>x cingulaire antérieur</a:t>
            </a:r>
          </a:p>
        </p:txBody>
      </p:sp>
      <p:sp>
        <p:nvSpPr>
          <p:cNvPr id="3" name="Espace réservé du contenu 2">
            <a:extLst>
              <a:ext uri="{FF2B5EF4-FFF2-40B4-BE49-F238E27FC236}">
                <a16:creationId xmlns:a16="http://schemas.microsoft.com/office/drawing/2014/main" id="{B543D150-FB92-42A6-91D2-12F1FCB9DA26}"/>
              </a:ext>
            </a:extLst>
          </p:cNvPr>
          <p:cNvSpPr>
            <a:spLocks noGrp="1"/>
          </p:cNvSpPr>
          <p:nvPr>
            <p:ph idx="1"/>
          </p:nvPr>
        </p:nvSpPr>
        <p:spPr>
          <a:xfrm>
            <a:off x="1154955" y="2120900"/>
            <a:ext cx="3133726" cy="3898900"/>
          </a:xfrm>
        </p:spPr>
        <p:txBody>
          <a:bodyPr>
            <a:normAutofit/>
          </a:bodyPr>
          <a:lstStyle/>
          <a:p>
            <a:r>
              <a:rPr lang="fr-FR">
                <a:solidFill>
                  <a:schemeClr val="bg1"/>
                </a:solidFill>
              </a:rPr>
              <a:t>Capacité d’attachement</a:t>
            </a:r>
          </a:p>
          <a:p>
            <a:r>
              <a:rPr lang="fr-FR">
                <a:solidFill>
                  <a:schemeClr val="bg1"/>
                </a:solidFill>
              </a:rPr>
              <a:t>Empathie</a:t>
            </a:r>
          </a:p>
          <a:p>
            <a:r>
              <a:rPr lang="fr-FR">
                <a:solidFill>
                  <a:schemeClr val="bg1"/>
                </a:solidFill>
              </a:rPr>
              <a:t>Sens moral et éthique</a:t>
            </a:r>
          </a:p>
          <a:p>
            <a:r>
              <a:rPr lang="fr-FR">
                <a:solidFill>
                  <a:schemeClr val="bg1"/>
                </a:solidFill>
              </a:rPr>
              <a:t>Régulation émotionnelle</a:t>
            </a:r>
          </a:p>
          <a:p>
            <a:r>
              <a:rPr lang="fr-FR">
                <a:solidFill>
                  <a:schemeClr val="bg1"/>
                </a:solidFill>
              </a:rPr>
              <a:t>Centre intégratif entre émotion, pensée, action</a:t>
            </a:r>
          </a:p>
          <a:p>
            <a:endParaRPr lang="fr-FR">
              <a:solidFill>
                <a:schemeClr val="bg1"/>
              </a:solidFill>
            </a:endParaRPr>
          </a:p>
        </p:txBody>
      </p:sp>
      <p:pic>
        <p:nvPicPr>
          <p:cNvPr id="5" name="Image 4">
            <a:extLst>
              <a:ext uri="{FF2B5EF4-FFF2-40B4-BE49-F238E27FC236}">
                <a16:creationId xmlns:a16="http://schemas.microsoft.com/office/drawing/2014/main" id="{42764C5C-508A-4B48-AD7F-7CD9F6DFC14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15" r="1" b="11741"/>
          <a:stretch/>
        </p:blipFill>
        <p:spPr>
          <a:xfrm>
            <a:off x="5334476" y="861183"/>
            <a:ext cx="6251664" cy="5135633"/>
          </a:xfrm>
          <a:prstGeom prst="rect">
            <a:avLst/>
          </a:prstGeom>
        </p:spPr>
      </p:pic>
      <p:sp>
        <p:nvSpPr>
          <p:cNvPr id="20" name="Rectangle 19">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04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COF et mode éducatif</a:t>
            </a:r>
          </a:p>
        </p:txBody>
      </p:sp>
      <p:sp>
        <p:nvSpPr>
          <p:cNvPr id="3" name="Espace réservé du contenu 2"/>
          <p:cNvSpPr>
            <a:spLocks noGrp="1"/>
          </p:cNvSpPr>
          <p:nvPr>
            <p:ph idx="1"/>
          </p:nvPr>
        </p:nvSpPr>
        <p:spPr>
          <a:xfrm>
            <a:off x="1154954" y="2199861"/>
            <a:ext cx="8825659" cy="3819939"/>
          </a:xfrm>
        </p:spPr>
        <p:txBody>
          <a:bodyPr>
            <a:noAutofit/>
          </a:bodyPr>
          <a:lstStyle/>
          <a:p>
            <a:pPr marL="0" indent="0">
              <a:buNone/>
            </a:pPr>
            <a:r>
              <a:rPr lang="fr-FR" sz="2400" dirty="0"/>
              <a:t>Allan </a:t>
            </a:r>
            <a:r>
              <a:rPr lang="fr-FR" sz="2400" dirty="0" err="1"/>
              <a:t>Schore</a:t>
            </a:r>
            <a:r>
              <a:rPr lang="fr-FR" sz="2400" dirty="0"/>
              <a:t>, directeur du département psychiatrie de l’université de Los Angeles, pédiatre, neurologue ,psychiatre , psychanalyste, chimiste et biologiste:</a:t>
            </a:r>
          </a:p>
          <a:p>
            <a:r>
              <a:rPr lang="fr-FR" sz="2400" dirty="0"/>
              <a:t>« Si les parents lui offrent l’écoute, l’affection et la sécurité nécessaire, le COF s’épanouit. S’ils sont indifférents et abusifs, la croissance du COF s’enraye, entrainant une moindre capacité de régulation de la durée, de la fréquence et de l’intensité des émotions. De bonnes relations humaines dépendent en partie de ce circuit neuronal. »</a:t>
            </a:r>
          </a:p>
        </p:txBody>
      </p:sp>
      <p:sp>
        <p:nvSpPr>
          <p:cNvPr id="5" name="Espace réservé du numéro de diapositive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1875C-8457-45CC-BE10-3E93B5480A97}" type="slidenum">
              <a:rPr kumimoji="0" lang="fr-FR"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3888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FEB32-2EEC-4FF2-9497-FD9EF773F80D}"/>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1700" b="0" i="0" kern="1200">
                <a:solidFill>
                  <a:srgbClr val="EBEBEB"/>
                </a:solidFill>
                <a:latin typeface="+mj-lt"/>
                <a:ea typeface="+mj-ea"/>
                <a:cs typeface="+mj-cs"/>
              </a:rPr>
              <a:t>Notion de régulation, stress et fenêtre de tolérance (D. Siegel, 2011)</a:t>
            </a:r>
          </a:p>
        </p:txBody>
      </p:sp>
      <p:pic>
        <p:nvPicPr>
          <p:cNvPr id="5" name="Espace réservé du contenu 4" descr="Une image contenant texte, carte de visite, capture d’écran&#10;&#10;Description générée automatiquement">
            <a:extLst>
              <a:ext uri="{FF2B5EF4-FFF2-40B4-BE49-F238E27FC236}">
                <a16:creationId xmlns:a16="http://schemas.microsoft.com/office/drawing/2014/main" id="{8ACA0CF1-1353-4E4F-AD8F-C623D21A6E27}"/>
              </a:ext>
            </a:extLst>
          </p:cNvPr>
          <p:cNvPicPr>
            <a:picLocks noGrp="1" noChangeAspect="1"/>
          </p:cNvPicPr>
          <p:nvPr>
            <p:ph idx="1"/>
          </p:nvPr>
        </p:nvPicPr>
        <p:blipFill>
          <a:blip r:embed="rId2"/>
          <a:stretch>
            <a:fillRect/>
          </a:stretch>
        </p:blipFill>
        <p:spPr>
          <a:xfrm>
            <a:off x="5194607" y="1032175"/>
            <a:ext cx="6391533" cy="4793649"/>
          </a:xfrm>
          <a:prstGeom prst="rect">
            <a:avLst/>
          </a:prstGeom>
        </p:spPr>
      </p:pic>
      <p:sp>
        <p:nvSpPr>
          <p:cNvPr id="6" name="ZoneTexte 5">
            <a:extLst>
              <a:ext uri="{FF2B5EF4-FFF2-40B4-BE49-F238E27FC236}">
                <a16:creationId xmlns:a16="http://schemas.microsoft.com/office/drawing/2014/main" id="{A2B89976-FE86-4781-8F1E-465BACAD20C2}"/>
              </a:ext>
            </a:extLst>
          </p:cNvPr>
          <p:cNvSpPr txBox="1"/>
          <p:nvPr/>
        </p:nvSpPr>
        <p:spPr>
          <a:xfrm>
            <a:off x="1154955" y="2441050"/>
            <a:ext cx="3133726" cy="3578750"/>
          </a:xfrm>
          <a:prstGeom prst="rect">
            <a:avLst/>
          </a:prstGeom>
        </p:spPr>
        <p:txBody>
          <a:bodyPr vert="horz" lIns="91440" tIns="45720" rIns="91440" bIns="45720" rtlCol="0">
            <a:normAutofit/>
          </a:bodyPr>
          <a:lstStyle/>
          <a:p>
            <a:pPr defTabSz="457200">
              <a:lnSpc>
                <a:spcPct val="90000"/>
              </a:lnSpc>
              <a:spcBef>
                <a:spcPts val="1000"/>
              </a:spcBef>
              <a:buClr>
                <a:schemeClr val="accent1"/>
              </a:buClr>
              <a:buSzPct val="80000"/>
            </a:pPr>
            <a:r>
              <a:rPr lang="en-US" sz="1400" b="1" dirty="0" err="1"/>
              <a:t>Régulation</a:t>
            </a:r>
            <a:r>
              <a:rPr lang="en-US" sz="1400" b="1" dirty="0"/>
              <a:t>: effort pour </a:t>
            </a:r>
            <a:r>
              <a:rPr lang="en-US" sz="1400" b="1" dirty="0" err="1"/>
              <a:t>rester</a:t>
            </a:r>
            <a:r>
              <a:rPr lang="en-US" sz="1400" b="1" dirty="0"/>
              <a:t> dans la zone </a:t>
            </a:r>
            <a:r>
              <a:rPr lang="en-US" sz="1400" b="1" dirty="0" err="1"/>
              <a:t>verte</a:t>
            </a:r>
            <a:r>
              <a:rPr lang="en-US" sz="1400" b="1" dirty="0"/>
              <a:t>.</a:t>
            </a:r>
          </a:p>
          <a:p>
            <a:pPr defTabSz="457200">
              <a:lnSpc>
                <a:spcPct val="90000"/>
              </a:lnSpc>
              <a:spcBef>
                <a:spcPts val="1000"/>
              </a:spcBef>
              <a:buClr>
                <a:schemeClr val="accent1"/>
              </a:buClr>
              <a:buSzPct val="80000"/>
              <a:buFont typeface="Wingdings 3" charset="2"/>
              <a:buChar char=""/>
            </a:pPr>
            <a:r>
              <a:rPr lang="en-US" sz="1400" dirty="0"/>
              <a:t>Zone </a:t>
            </a:r>
            <a:r>
              <a:rPr lang="en-US" sz="1400" dirty="0" err="1"/>
              <a:t>verte</a:t>
            </a:r>
            <a:r>
              <a:rPr lang="en-US" sz="1400" dirty="0"/>
              <a:t> : </a:t>
            </a:r>
            <a:r>
              <a:rPr lang="en-US" sz="1400" dirty="0" err="1"/>
              <a:t>en</a:t>
            </a:r>
            <a:r>
              <a:rPr lang="en-US" sz="1400" dirty="0"/>
              <a:t> </a:t>
            </a:r>
            <a:r>
              <a:rPr lang="en-US" sz="1400" dirty="0" err="1"/>
              <a:t>pleine</a:t>
            </a:r>
            <a:r>
              <a:rPr lang="en-US" sz="1400" dirty="0"/>
              <a:t> possession de </a:t>
            </a:r>
            <a:r>
              <a:rPr lang="en-US" sz="1400" dirty="0" err="1"/>
              <a:t>nos</a:t>
            </a:r>
            <a:r>
              <a:rPr lang="en-US" sz="1400" dirty="0"/>
              <a:t> </a:t>
            </a:r>
            <a:r>
              <a:rPr lang="en-US" sz="1400" dirty="0" err="1"/>
              <a:t>capacités</a:t>
            </a:r>
            <a:r>
              <a:rPr lang="en-US" sz="1400" dirty="0"/>
              <a:t> de </a:t>
            </a:r>
            <a:r>
              <a:rPr lang="en-US" sz="1400" dirty="0" err="1"/>
              <a:t>réflexion</a:t>
            </a:r>
            <a:r>
              <a:rPr lang="en-US" sz="1400" dirty="0"/>
              <a:t>, </a:t>
            </a:r>
            <a:r>
              <a:rPr lang="en-US" sz="1400" dirty="0" err="1"/>
              <a:t>d’empathie</a:t>
            </a:r>
            <a:r>
              <a:rPr lang="en-US" sz="1400" dirty="0"/>
              <a:t>, de </a:t>
            </a:r>
            <a:r>
              <a:rPr lang="en-US" sz="1400" dirty="0" err="1"/>
              <a:t>remémoration</a:t>
            </a:r>
            <a:r>
              <a:rPr lang="en-US" sz="1400" dirty="0"/>
              <a:t>, </a:t>
            </a:r>
            <a:r>
              <a:rPr lang="en-US" sz="1400" dirty="0" err="1"/>
              <a:t>fonctionnement</a:t>
            </a:r>
            <a:r>
              <a:rPr lang="en-US" sz="1400" dirty="0"/>
              <a:t> </a:t>
            </a:r>
            <a:r>
              <a:rPr lang="en-US" sz="1400" dirty="0" err="1"/>
              <a:t>intégré</a:t>
            </a:r>
            <a:r>
              <a:rPr lang="en-US" sz="1400" dirty="0"/>
              <a:t>.</a:t>
            </a:r>
          </a:p>
          <a:p>
            <a:pPr defTabSz="457200">
              <a:lnSpc>
                <a:spcPct val="90000"/>
              </a:lnSpc>
              <a:spcBef>
                <a:spcPts val="1000"/>
              </a:spcBef>
              <a:buClr>
                <a:schemeClr val="accent1"/>
              </a:buClr>
              <a:buSzPct val="80000"/>
              <a:buFont typeface="Wingdings 3" charset="2"/>
              <a:buChar char=""/>
            </a:pPr>
            <a:r>
              <a:rPr lang="en-US" sz="1400" dirty="0"/>
              <a:t>Zone rouge : </a:t>
            </a:r>
            <a:r>
              <a:rPr lang="en-US" sz="1400" dirty="0" err="1"/>
              <a:t>système</a:t>
            </a:r>
            <a:r>
              <a:rPr lang="en-US" sz="1400" dirty="0"/>
              <a:t> </a:t>
            </a:r>
            <a:r>
              <a:rPr lang="en-US" sz="1400" dirty="0" err="1"/>
              <a:t>orthosympathique</a:t>
            </a:r>
            <a:r>
              <a:rPr lang="en-US" sz="1400" dirty="0"/>
              <a:t> </a:t>
            </a:r>
            <a:r>
              <a:rPr lang="en-US" sz="1400" dirty="0" err="1"/>
              <a:t>prend</a:t>
            </a:r>
            <a:r>
              <a:rPr lang="en-US" sz="1400" dirty="0"/>
              <a:t> la main, </a:t>
            </a:r>
            <a:r>
              <a:rPr lang="en-US" sz="1400" dirty="0" err="1"/>
              <a:t>réaction</a:t>
            </a:r>
            <a:r>
              <a:rPr lang="en-US" sz="1400" dirty="0"/>
              <a:t> de stress, hyperactivation.</a:t>
            </a:r>
          </a:p>
          <a:p>
            <a:pPr defTabSz="457200">
              <a:lnSpc>
                <a:spcPct val="90000"/>
              </a:lnSpc>
              <a:spcBef>
                <a:spcPts val="1000"/>
              </a:spcBef>
              <a:buClr>
                <a:schemeClr val="accent1"/>
              </a:buClr>
              <a:buSzPct val="80000"/>
              <a:buFont typeface="Wingdings 3" charset="2"/>
              <a:buChar char=""/>
            </a:pPr>
            <a:r>
              <a:rPr lang="en-US" sz="1400" dirty="0"/>
              <a:t>Zone bleu : </a:t>
            </a:r>
            <a:r>
              <a:rPr lang="en-US" sz="1400" dirty="0" err="1"/>
              <a:t>hypoactivité</a:t>
            </a:r>
            <a:r>
              <a:rPr lang="en-US" sz="1400" dirty="0"/>
              <a:t> </a:t>
            </a:r>
            <a:r>
              <a:rPr lang="en-US" sz="1400" dirty="0" err="1"/>
              <a:t>résultant</a:t>
            </a:r>
            <a:r>
              <a:rPr lang="en-US" sz="1400" dirty="0"/>
              <a:t> de </a:t>
            </a:r>
            <a:r>
              <a:rPr lang="en-US" sz="1400" dirty="0" err="1"/>
              <a:t>l’activation</a:t>
            </a:r>
            <a:r>
              <a:rPr lang="en-US" sz="1400" dirty="0"/>
              <a:t> du </a:t>
            </a:r>
            <a:r>
              <a:rPr lang="en-US" sz="1400" dirty="0" err="1"/>
              <a:t>complexe</a:t>
            </a:r>
            <a:r>
              <a:rPr lang="en-US" sz="1400" dirty="0"/>
              <a:t> vagal dorsal, confusion </a:t>
            </a:r>
            <a:r>
              <a:rPr lang="en-US" sz="1400" dirty="0" err="1"/>
              <a:t>pouvant</a:t>
            </a:r>
            <a:r>
              <a:rPr lang="en-US" sz="1400" dirty="0"/>
              <a:t> </a:t>
            </a:r>
            <a:r>
              <a:rPr lang="en-US" sz="1400" dirty="0" err="1"/>
              <a:t>aller</a:t>
            </a:r>
            <a:r>
              <a:rPr lang="en-US" sz="1400" dirty="0"/>
              <a:t> </a:t>
            </a:r>
            <a:r>
              <a:rPr lang="en-US" sz="1400" dirty="0" err="1"/>
              <a:t>jusqu’au</a:t>
            </a:r>
            <a:r>
              <a:rPr lang="en-US" sz="1400" dirty="0"/>
              <a:t> </a:t>
            </a:r>
            <a:r>
              <a:rPr lang="en-US" sz="1400" dirty="0" err="1"/>
              <a:t>collapsus</a:t>
            </a:r>
            <a:r>
              <a:rPr lang="en-US" sz="1400" dirty="0"/>
              <a:t>.</a:t>
            </a:r>
          </a:p>
          <a:p>
            <a:pPr defTabSz="457200">
              <a:lnSpc>
                <a:spcPct val="90000"/>
              </a:lnSpc>
              <a:spcBef>
                <a:spcPts val="1000"/>
              </a:spcBef>
              <a:buClr>
                <a:schemeClr val="accent1"/>
              </a:buClr>
              <a:buSzPct val="80000"/>
              <a:buFont typeface="Wingdings 3" charset="2"/>
              <a:buChar char=""/>
            </a:pPr>
            <a:endParaRPr lang="en-US" sz="1400" dirty="0">
              <a:solidFill>
                <a:srgbClr val="FFFFFF"/>
              </a:solidFill>
            </a:endParaRPr>
          </a:p>
        </p:txBody>
      </p:sp>
    </p:spTree>
    <p:extLst>
      <p:ext uri="{BB962C8B-B14F-4D97-AF65-F5344CB8AC3E}">
        <p14:creationId xmlns:p14="http://schemas.microsoft.com/office/powerpoint/2010/main" val="287523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13DE1-596B-4CBB-A2CE-39DB15C13F1C}"/>
              </a:ext>
            </a:extLst>
          </p:cNvPr>
          <p:cNvSpPr>
            <a:spLocks noGrp="1"/>
          </p:cNvSpPr>
          <p:nvPr>
            <p:ph type="ctrTitle"/>
          </p:nvPr>
        </p:nvSpPr>
        <p:spPr>
          <a:xfrm>
            <a:off x="8160773" y="1113062"/>
            <a:ext cx="3382297" cy="3281957"/>
          </a:xfrm>
        </p:spPr>
        <p:txBody>
          <a:bodyPr>
            <a:normAutofit/>
          </a:bodyPr>
          <a:lstStyle/>
          <a:p>
            <a:pPr>
              <a:lnSpc>
                <a:spcPct val="90000"/>
              </a:lnSpc>
            </a:pPr>
            <a:r>
              <a:rPr lang="fr-FR" sz="3400"/>
              <a:t>Les émotions dans les apprentissages</a:t>
            </a:r>
          </a:p>
        </p:txBody>
      </p:sp>
      <p:sp>
        <p:nvSpPr>
          <p:cNvPr id="3" name="Sous-titre 2">
            <a:extLst>
              <a:ext uri="{FF2B5EF4-FFF2-40B4-BE49-F238E27FC236}">
                <a16:creationId xmlns:a16="http://schemas.microsoft.com/office/drawing/2014/main" id="{17B04637-9CE7-425D-B668-AC28AB1FD7AE}"/>
              </a:ext>
            </a:extLst>
          </p:cNvPr>
          <p:cNvSpPr>
            <a:spLocks noGrp="1"/>
          </p:cNvSpPr>
          <p:nvPr>
            <p:ph type="subTitle" idx="1"/>
          </p:nvPr>
        </p:nvSpPr>
        <p:spPr>
          <a:xfrm>
            <a:off x="8160773" y="4591665"/>
            <a:ext cx="3382298" cy="1150156"/>
          </a:xfrm>
        </p:spPr>
        <p:txBody>
          <a:bodyPr>
            <a:normAutofit/>
          </a:bodyPr>
          <a:lstStyle/>
          <a:p>
            <a:r>
              <a:rPr lang="fr-FR" dirty="0"/>
              <a:t>Les apprivoiser pour qu’elles nous parasitent moins</a:t>
            </a:r>
          </a:p>
        </p:txBody>
      </p:sp>
      <p:pic>
        <p:nvPicPr>
          <p:cNvPr id="7" name="Image 6">
            <a:extLst>
              <a:ext uri="{FF2B5EF4-FFF2-40B4-BE49-F238E27FC236}">
                <a16:creationId xmlns:a16="http://schemas.microsoft.com/office/drawing/2014/main" id="{E7E2D4E3-C693-4DB9-BAB5-6355E475121B}"/>
              </a:ext>
            </a:extLst>
          </p:cNvPr>
          <p:cNvPicPr>
            <a:picLocks noChangeAspect="1"/>
          </p:cNvPicPr>
          <p:nvPr/>
        </p:nvPicPr>
        <p:blipFill>
          <a:blip r:embed="rId2"/>
          <a:stretch>
            <a:fillRect/>
          </a:stretch>
        </p:blipFill>
        <p:spPr>
          <a:xfrm>
            <a:off x="1109763" y="1274395"/>
            <a:ext cx="6470907" cy="4306094"/>
          </a:xfrm>
          <a:prstGeom prst="roundRect">
            <a:avLst>
              <a:gd name="adj" fmla="val 1329"/>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3386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7FFBA-DC32-4A21-A9C1-4AECC8A4D3D6}"/>
              </a:ext>
            </a:extLst>
          </p:cNvPr>
          <p:cNvSpPr>
            <a:spLocks noGrp="1"/>
          </p:cNvSpPr>
          <p:nvPr>
            <p:ph type="title"/>
          </p:nvPr>
        </p:nvSpPr>
        <p:spPr/>
        <p:txBody>
          <a:bodyPr/>
          <a:lstStyle/>
          <a:p>
            <a:r>
              <a:rPr lang="fr-FR" dirty="0"/>
              <a:t>Les gestes cognitifs d’apprentissage (S. Dehaene)</a:t>
            </a:r>
          </a:p>
        </p:txBody>
      </p:sp>
      <p:sp>
        <p:nvSpPr>
          <p:cNvPr id="3" name="Espace réservé du contenu 2">
            <a:extLst>
              <a:ext uri="{FF2B5EF4-FFF2-40B4-BE49-F238E27FC236}">
                <a16:creationId xmlns:a16="http://schemas.microsoft.com/office/drawing/2014/main" id="{AED6B2CB-E79D-454C-83E3-78FBD19847DE}"/>
              </a:ext>
            </a:extLst>
          </p:cNvPr>
          <p:cNvSpPr>
            <a:spLocks noGrp="1"/>
          </p:cNvSpPr>
          <p:nvPr>
            <p:ph idx="1"/>
          </p:nvPr>
        </p:nvSpPr>
        <p:spPr/>
        <p:txBody>
          <a:bodyPr/>
          <a:lstStyle/>
          <a:p>
            <a:r>
              <a:rPr lang="fr-FR" dirty="0"/>
              <a:t>Geste d’attention</a:t>
            </a:r>
          </a:p>
          <a:p>
            <a:r>
              <a:rPr lang="fr-FR" dirty="0"/>
              <a:t>L’engagement actif</a:t>
            </a:r>
          </a:p>
          <a:p>
            <a:r>
              <a:rPr lang="fr-FR" dirty="0"/>
              <a:t>Le retour d’information, y compris l’erreur</a:t>
            </a:r>
          </a:p>
          <a:p>
            <a:r>
              <a:rPr lang="fr-FR" dirty="0"/>
              <a:t>La mémorisation, la consolidation</a:t>
            </a:r>
          </a:p>
          <a:p>
            <a:r>
              <a:rPr lang="fr-FR" dirty="0"/>
              <a:t>La compréhension</a:t>
            </a:r>
          </a:p>
          <a:p>
            <a:r>
              <a:rPr lang="fr-FR" dirty="0"/>
              <a:t>La réflexion</a:t>
            </a:r>
          </a:p>
          <a:p>
            <a:endParaRPr lang="fr-FR" dirty="0"/>
          </a:p>
        </p:txBody>
      </p:sp>
    </p:spTree>
    <p:extLst>
      <p:ext uri="{BB962C8B-B14F-4D97-AF65-F5344CB8AC3E}">
        <p14:creationId xmlns:p14="http://schemas.microsoft.com/office/powerpoint/2010/main" val="146148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B2BCE-7C79-4923-93DA-96773358F726}"/>
              </a:ext>
            </a:extLst>
          </p:cNvPr>
          <p:cNvSpPr>
            <a:spLocks noGrp="1"/>
          </p:cNvSpPr>
          <p:nvPr>
            <p:ph type="title"/>
          </p:nvPr>
        </p:nvSpPr>
        <p:spPr/>
        <p:txBody>
          <a:bodyPr/>
          <a:lstStyle/>
          <a:p>
            <a:r>
              <a:rPr lang="fr-FR" dirty="0"/>
              <a:t>Pourquoi j’apprends? (I. </a:t>
            </a:r>
            <a:r>
              <a:rPr lang="fr-FR" dirty="0" err="1"/>
              <a:t>Paillau</a:t>
            </a:r>
            <a:r>
              <a:rPr lang="fr-FR" dirty="0"/>
              <a:t>)</a:t>
            </a:r>
          </a:p>
        </p:txBody>
      </p:sp>
      <p:sp>
        <p:nvSpPr>
          <p:cNvPr id="3" name="Espace réservé du contenu 2">
            <a:extLst>
              <a:ext uri="{FF2B5EF4-FFF2-40B4-BE49-F238E27FC236}">
                <a16:creationId xmlns:a16="http://schemas.microsoft.com/office/drawing/2014/main" id="{EF225BF2-CC48-43C8-8F04-B6556C43240D}"/>
              </a:ext>
            </a:extLst>
          </p:cNvPr>
          <p:cNvSpPr>
            <a:spLocks noGrp="1"/>
          </p:cNvSpPr>
          <p:nvPr>
            <p:ph idx="1"/>
          </p:nvPr>
        </p:nvSpPr>
        <p:spPr/>
        <p:txBody>
          <a:bodyPr/>
          <a:lstStyle/>
          <a:p>
            <a:r>
              <a:rPr lang="fr-FR" dirty="0"/>
              <a:t>Pour le redire?</a:t>
            </a:r>
          </a:p>
          <a:p>
            <a:r>
              <a:rPr lang="fr-FR" dirty="0"/>
              <a:t>Pour le refaire?</a:t>
            </a:r>
          </a:p>
          <a:p>
            <a:r>
              <a:rPr lang="fr-FR" dirty="0"/>
              <a:t>Pour le savoir demain?</a:t>
            </a:r>
          </a:p>
          <a:p>
            <a:r>
              <a:rPr lang="fr-FR" dirty="0"/>
              <a:t>Dans une semaine?</a:t>
            </a:r>
          </a:p>
          <a:p>
            <a:r>
              <a:rPr lang="fr-FR" dirty="0"/>
              <a:t>Pour toujours?</a:t>
            </a:r>
          </a:p>
          <a:p>
            <a:r>
              <a:rPr lang="fr-FR" dirty="0"/>
              <a:t>Pour le réutiliser une fois, plusieurs fois, tous le temps?</a:t>
            </a:r>
          </a:p>
        </p:txBody>
      </p:sp>
    </p:spTree>
    <p:extLst>
      <p:ext uri="{BB962C8B-B14F-4D97-AF65-F5344CB8AC3E}">
        <p14:creationId xmlns:p14="http://schemas.microsoft.com/office/powerpoint/2010/main" val="1361014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EE12-D839-49C7-9DE7-8B0041E2A1D1}"/>
              </a:ext>
            </a:extLst>
          </p:cNvPr>
          <p:cNvSpPr>
            <a:spLocks noGrp="1"/>
          </p:cNvSpPr>
          <p:nvPr>
            <p:ph type="title"/>
          </p:nvPr>
        </p:nvSpPr>
        <p:spPr/>
        <p:txBody>
          <a:bodyPr/>
          <a:lstStyle/>
          <a:p>
            <a:r>
              <a:rPr lang="fr-FR" dirty="0"/>
              <a:t>La peur et la colère dans les apprentissages</a:t>
            </a:r>
          </a:p>
        </p:txBody>
      </p:sp>
      <p:pic>
        <p:nvPicPr>
          <p:cNvPr id="5" name="Espace réservé du contenu 4" descr="Une image contenant personne, musique, mangeant, intérieur&#10;&#10;Description générée automatiquement">
            <a:extLst>
              <a:ext uri="{FF2B5EF4-FFF2-40B4-BE49-F238E27FC236}">
                <a16:creationId xmlns:a16="http://schemas.microsoft.com/office/drawing/2014/main" id="{998B806B-D839-4277-BDF7-7FEF757D9C5E}"/>
              </a:ext>
            </a:extLst>
          </p:cNvPr>
          <p:cNvPicPr>
            <a:picLocks noGrp="1" noChangeAspect="1"/>
          </p:cNvPicPr>
          <p:nvPr>
            <p:ph idx="1"/>
          </p:nvPr>
        </p:nvPicPr>
        <p:blipFill>
          <a:blip r:embed="rId2"/>
          <a:stretch>
            <a:fillRect/>
          </a:stretch>
        </p:blipFill>
        <p:spPr>
          <a:xfrm>
            <a:off x="4963885" y="2603500"/>
            <a:ext cx="5747657" cy="3416300"/>
          </a:xfrm>
        </p:spPr>
      </p:pic>
      <p:sp>
        <p:nvSpPr>
          <p:cNvPr id="6" name="ZoneTexte 5">
            <a:extLst>
              <a:ext uri="{FF2B5EF4-FFF2-40B4-BE49-F238E27FC236}">
                <a16:creationId xmlns:a16="http://schemas.microsoft.com/office/drawing/2014/main" id="{9384B610-BDB2-4945-A0BE-3DEDAB2157B9}"/>
              </a:ext>
            </a:extLst>
          </p:cNvPr>
          <p:cNvSpPr txBox="1"/>
          <p:nvPr/>
        </p:nvSpPr>
        <p:spPr>
          <a:xfrm>
            <a:off x="789709" y="2460171"/>
            <a:ext cx="3836720" cy="3970318"/>
          </a:xfrm>
          <a:prstGeom prst="rect">
            <a:avLst/>
          </a:prstGeom>
          <a:noFill/>
        </p:spPr>
        <p:txBody>
          <a:bodyPr wrap="square" rtlCol="0">
            <a:spAutoFit/>
          </a:bodyPr>
          <a:lstStyle/>
          <a:p>
            <a:r>
              <a:rPr lang="fr-FR" dirty="0"/>
              <a:t>La peur  </a:t>
            </a:r>
          </a:p>
          <a:p>
            <a:pPr marL="285750" indent="-285750">
              <a:buFont typeface="Arial" panose="020B0604020202020204" pitchFamily="34" charset="0"/>
              <a:buChar char="•"/>
            </a:pPr>
            <a:r>
              <a:rPr lang="fr-FR" dirty="0"/>
              <a:t>de l’inconnu,</a:t>
            </a:r>
          </a:p>
          <a:p>
            <a:pPr marL="285750" indent="-285750">
              <a:buFont typeface="Arial" panose="020B0604020202020204" pitchFamily="34" charset="0"/>
              <a:buChar char="•"/>
            </a:pPr>
            <a:r>
              <a:rPr lang="fr-FR" dirty="0"/>
              <a:t>de se tromper, </a:t>
            </a:r>
          </a:p>
          <a:p>
            <a:pPr marL="285750" indent="-285750">
              <a:buFont typeface="Arial" panose="020B0604020202020204" pitchFamily="34" charset="0"/>
              <a:buChar char="•"/>
            </a:pPr>
            <a:r>
              <a:rPr lang="fr-FR" dirty="0"/>
              <a:t>de décevoir papa et maman, </a:t>
            </a:r>
          </a:p>
          <a:p>
            <a:pPr marL="285750" indent="-285750">
              <a:buFont typeface="Arial" panose="020B0604020202020204" pitchFamily="34" charset="0"/>
              <a:buChar char="•"/>
            </a:pPr>
            <a:r>
              <a:rPr lang="fr-FR" dirty="0"/>
              <a:t>de se faire gronder, </a:t>
            </a:r>
          </a:p>
          <a:p>
            <a:pPr marL="285750" indent="-285750">
              <a:buFont typeface="Arial" panose="020B0604020202020204" pitchFamily="34" charset="0"/>
              <a:buChar char="•"/>
            </a:pPr>
            <a:r>
              <a:rPr lang="fr-FR" dirty="0"/>
              <a:t>d’être ridicule, </a:t>
            </a:r>
          </a:p>
          <a:p>
            <a:pPr marL="285750" indent="-285750">
              <a:buFont typeface="Arial" panose="020B0604020202020204" pitchFamily="34" charset="0"/>
              <a:buChar char="•"/>
            </a:pPr>
            <a:r>
              <a:rPr lang="fr-FR" dirty="0"/>
              <a:t>de réussir</a:t>
            </a:r>
          </a:p>
          <a:p>
            <a:pPr marL="285750" indent="-285750">
              <a:buFont typeface="Arial" panose="020B0604020202020204" pitchFamily="34" charset="0"/>
              <a:buChar char="•"/>
            </a:pPr>
            <a:r>
              <a:rPr lang="fr-FR" dirty="0"/>
              <a:t>de l’humiliation.</a:t>
            </a:r>
          </a:p>
          <a:p>
            <a:endParaRPr lang="fr-FR" dirty="0"/>
          </a:p>
          <a:p>
            <a:r>
              <a:rPr lang="fr-FR" dirty="0"/>
              <a:t>La colère  </a:t>
            </a:r>
          </a:p>
          <a:p>
            <a:pPr marL="285750" indent="-285750">
              <a:buFont typeface="Arial" panose="020B0604020202020204" pitchFamily="34" charset="0"/>
              <a:buChar char="•"/>
            </a:pPr>
            <a:r>
              <a:rPr lang="fr-FR" dirty="0"/>
              <a:t>de voir les autres y arrivent mieux que moi, </a:t>
            </a:r>
          </a:p>
          <a:p>
            <a:pPr marL="285750" indent="-285750">
              <a:buFont typeface="Arial" panose="020B0604020202020204" pitchFamily="34" charset="0"/>
              <a:buChar char="•"/>
            </a:pPr>
            <a:r>
              <a:rPr lang="fr-FR" dirty="0"/>
              <a:t>de ne pas réussir tout de suite, face à la durée des devoirs.</a:t>
            </a:r>
          </a:p>
        </p:txBody>
      </p:sp>
    </p:spTree>
    <p:extLst>
      <p:ext uri="{BB962C8B-B14F-4D97-AF65-F5344CB8AC3E}">
        <p14:creationId xmlns:p14="http://schemas.microsoft.com/office/powerpoint/2010/main" val="60682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1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1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1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2" name="Rectangle 1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E48426F-9657-4D60-BEF5-789E2B3B21EF}"/>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a:t>Les émotions dans les apprentissages</a:t>
            </a:r>
          </a:p>
        </p:txBody>
      </p:sp>
      <p:pic>
        <p:nvPicPr>
          <p:cNvPr id="5" name="Espace réservé du contenu 4">
            <a:extLst>
              <a:ext uri="{FF2B5EF4-FFF2-40B4-BE49-F238E27FC236}">
                <a16:creationId xmlns:a16="http://schemas.microsoft.com/office/drawing/2014/main" id="{E2BA758E-2353-4D74-A376-0D8F4B55E7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763" y="1178802"/>
            <a:ext cx="6470907" cy="4497280"/>
          </a:xfrm>
          <a:prstGeom prst="roundRect">
            <a:avLst>
              <a:gd name="adj" fmla="val 1329"/>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5710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136CA467-7786-4900-A825-ABE7AF7BCA19}"/>
              </a:ext>
            </a:extLst>
          </p:cNvPr>
          <p:cNvSpPr>
            <a:spLocks noGrp="1"/>
          </p:cNvSpPr>
          <p:nvPr>
            <p:ph type="ctrTitle"/>
          </p:nvPr>
        </p:nvSpPr>
        <p:spPr>
          <a:xfrm>
            <a:off x="1683171" y="1169773"/>
            <a:ext cx="8825658" cy="2870161"/>
          </a:xfrm>
        </p:spPr>
        <p:txBody>
          <a:bodyPr anchor="b">
            <a:normAutofit/>
          </a:bodyPr>
          <a:lstStyle/>
          <a:p>
            <a:pPr algn="ctr">
              <a:lnSpc>
                <a:spcPct val="90000"/>
              </a:lnSpc>
            </a:pPr>
            <a:r>
              <a:rPr lang="fr-FR" sz="5000" b="1">
                <a:solidFill>
                  <a:schemeClr val="tx1"/>
                </a:solidFill>
              </a:rPr>
              <a:t>L’ERREUR EST UNE INFORMATION SUR UN PROCESSUS D’APPRENTISSAGE.</a:t>
            </a:r>
          </a:p>
        </p:txBody>
      </p:sp>
      <p:sp>
        <p:nvSpPr>
          <p:cNvPr id="3" name="Sous-titre 2">
            <a:extLst>
              <a:ext uri="{FF2B5EF4-FFF2-40B4-BE49-F238E27FC236}">
                <a16:creationId xmlns:a16="http://schemas.microsoft.com/office/drawing/2014/main" id="{0EDD2930-EED8-4540-96F1-72126B0FE4DF}"/>
              </a:ext>
            </a:extLst>
          </p:cNvPr>
          <p:cNvSpPr>
            <a:spLocks noGrp="1"/>
          </p:cNvSpPr>
          <p:nvPr>
            <p:ph type="subTitle" idx="1"/>
          </p:nvPr>
        </p:nvSpPr>
        <p:spPr>
          <a:xfrm>
            <a:off x="1683171" y="4293441"/>
            <a:ext cx="8825658" cy="1234148"/>
          </a:xfrm>
        </p:spPr>
        <p:txBody>
          <a:bodyPr>
            <a:normAutofit/>
          </a:bodyPr>
          <a:lstStyle/>
          <a:p>
            <a:pPr algn="ctr"/>
            <a:r>
              <a:rPr lang="fr-FR" sz="2000" dirty="0"/>
              <a:t>Décontaminer l’erreur de la faute</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1207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88865-D26D-452E-BEE5-91C41DA8C079}"/>
              </a:ext>
            </a:extLst>
          </p:cNvPr>
          <p:cNvSpPr>
            <a:spLocks noGrp="1"/>
          </p:cNvSpPr>
          <p:nvPr>
            <p:ph type="title"/>
          </p:nvPr>
        </p:nvSpPr>
        <p:spPr/>
        <p:txBody>
          <a:bodyPr/>
          <a:lstStyle/>
          <a:p>
            <a:r>
              <a:rPr lang="fr-FR" dirty="0"/>
              <a:t>Le statut de l’erreur dans l’apprentissage, petit détour historique</a:t>
            </a:r>
          </a:p>
        </p:txBody>
      </p:sp>
      <p:sp>
        <p:nvSpPr>
          <p:cNvPr id="3" name="Espace réservé du contenu 2">
            <a:extLst>
              <a:ext uri="{FF2B5EF4-FFF2-40B4-BE49-F238E27FC236}">
                <a16:creationId xmlns:a16="http://schemas.microsoft.com/office/drawing/2014/main" id="{53BBAD0E-CC46-4355-A5E1-93686367B69D}"/>
              </a:ext>
            </a:extLst>
          </p:cNvPr>
          <p:cNvSpPr>
            <a:spLocks noGrp="1"/>
          </p:cNvSpPr>
          <p:nvPr>
            <p:ph idx="1"/>
          </p:nvPr>
        </p:nvSpPr>
        <p:spPr>
          <a:xfrm>
            <a:off x="1154954" y="2398643"/>
            <a:ext cx="8761413" cy="4134679"/>
          </a:xfrm>
        </p:spPr>
        <p:txBody>
          <a:bodyPr>
            <a:normAutofit lnSpcReduction="10000"/>
          </a:bodyPr>
          <a:lstStyle/>
          <a:p>
            <a:r>
              <a:rPr lang="fr-FR" sz="2400" b="1" u="sng" dirty="0"/>
              <a:t>Confusion entre erreur et faute</a:t>
            </a:r>
          </a:p>
          <a:p>
            <a:pPr marL="0" indent="0">
              <a:buNone/>
            </a:pPr>
            <a:r>
              <a:rPr lang="fr-FR" sz="2400" dirty="0"/>
              <a:t>Au moyen âge, les théologiens ont voulu éradiqué l’erreur, signe d’égarement et de l’intervention diabolique.</a:t>
            </a:r>
          </a:p>
          <a:p>
            <a:pPr marL="0" indent="0">
              <a:buNone/>
            </a:pPr>
            <a:r>
              <a:rPr lang="fr-FR" sz="2400" dirty="0"/>
              <a:t>Etymologiquement : Erreur, vient de errare « aller au hasard, errer)</a:t>
            </a:r>
          </a:p>
          <a:p>
            <a:pPr marL="0" indent="0">
              <a:buNone/>
            </a:pPr>
            <a:r>
              <a:rPr lang="fr-FR" sz="2400" dirty="0"/>
              <a:t>Greffe progressive d’une valeur moral dans l’erreur. L’erreur appartient dès lors au registre de la faute, du mal.</a:t>
            </a:r>
          </a:p>
          <a:p>
            <a:pPr marL="0" indent="0">
              <a:buNone/>
            </a:pPr>
            <a:r>
              <a:rPr lang="fr-FR" sz="2400" dirty="0"/>
              <a:t>Les apprentissages deviennent plus lourds, les apprenants étant obsédés par la peur de se tromper.</a:t>
            </a:r>
          </a:p>
          <a:p>
            <a:pPr marL="0" indent="0">
              <a:buNone/>
            </a:pPr>
            <a:endParaRPr lang="fr-FR" dirty="0"/>
          </a:p>
        </p:txBody>
      </p:sp>
    </p:spTree>
    <p:extLst>
      <p:ext uri="{BB962C8B-B14F-4D97-AF65-F5344CB8AC3E}">
        <p14:creationId xmlns:p14="http://schemas.microsoft.com/office/powerpoint/2010/main" val="105214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AAC130E1-A67F-4194-BFFC-DF0034CCA1E8}"/>
              </a:ext>
            </a:extLst>
          </p:cNvPr>
          <p:cNvSpPr>
            <a:spLocks noGrp="1"/>
          </p:cNvSpPr>
          <p:nvPr>
            <p:ph type="title"/>
          </p:nvPr>
        </p:nvSpPr>
        <p:spPr>
          <a:xfrm>
            <a:off x="836247" y="1085549"/>
            <a:ext cx="3430947" cy="4686903"/>
          </a:xfrm>
        </p:spPr>
        <p:txBody>
          <a:bodyPr anchor="ctr">
            <a:normAutofit/>
          </a:bodyPr>
          <a:lstStyle/>
          <a:p>
            <a:pPr algn="r"/>
            <a:r>
              <a:rPr lang="fr-FR">
                <a:solidFill>
                  <a:schemeClr val="tx1"/>
                </a:solidFill>
              </a:rPr>
              <a:t>La prolongation par les neurosciences affectives, éléments de contexte</a:t>
            </a:r>
          </a:p>
        </p:txBody>
      </p:sp>
      <p:cxnSp>
        <p:nvCxnSpPr>
          <p:cNvPr id="24" name="Straight Connector 3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Espace réservé du contenu 2">
            <a:extLst>
              <a:ext uri="{FF2B5EF4-FFF2-40B4-BE49-F238E27FC236}">
                <a16:creationId xmlns:a16="http://schemas.microsoft.com/office/drawing/2014/main" id="{C67CA60C-837C-4002-A70C-C0296BFE9FD9}"/>
              </a:ext>
            </a:extLst>
          </p:cNvPr>
          <p:cNvSpPr>
            <a:spLocks noGrp="1"/>
          </p:cNvSpPr>
          <p:nvPr>
            <p:ph idx="1"/>
          </p:nvPr>
        </p:nvSpPr>
        <p:spPr>
          <a:xfrm>
            <a:off x="5041399" y="1085549"/>
            <a:ext cx="5579707" cy="4686903"/>
          </a:xfrm>
        </p:spPr>
        <p:txBody>
          <a:bodyPr anchor="ctr">
            <a:normAutofit/>
          </a:bodyPr>
          <a:lstStyle/>
          <a:p>
            <a:r>
              <a:rPr lang="fr-FR">
                <a:solidFill>
                  <a:schemeClr val="tx1"/>
                </a:solidFill>
              </a:rPr>
              <a:t>Interet pour comprendre le statut de l’émotion dans le SSPT chez les vétérans du Vietman.</a:t>
            </a:r>
          </a:p>
          <a:p>
            <a:r>
              <a:rPr lang="fr-FR">
                <a:solidFill>
                  <a:schemeClr val="tx1"/>
                </a:solidFill>
              </a:rPr>
              <a:t>Interet nouveau pour la contribution de l’émotion dans les prises de décision (Damasio)</a:t>
            </a:r>
          </a:p>
          <a:p>
            <a:r>
              <a:rPr lang="fr-FR">
                <a:solidFill>
                  <a:schemeClr val="tx1"/>
                </a:solidFill>
              </a:rPr>
              <a:t>Dans la théorie de l’attachement, une des compétences communicationnelles centrales est le pleur (et le cri).</a:t>
            </a:r>
          </a:p>
          <a:p>
            <a:r>
              <a:rPr lang="fr-FR">
                <a:solidFill>
                  <a:schemeClr val="tx1"/>
                </a:solidFill>
              </a:rPr>
              <a:t>Travaux impulsés par Allan Schore afin d’appréhender la fonction des émotions dans le cerveau et leur influence dans l’édification même des architectures cérébrales sur les premières années de la vie.</a:t>
            </a:r>
          </a:p>
          <a:p>
            <a:endParaRPr lang="fr-FR">
              <a:solidFill>
                <a:schemeClr val="tx1"/>
              </a:solidFill>
            </a:endParaRPr>
          </a:p>
        </p:txBody>
      </p:sp>
      <p:sp>
        <p:nvSpPr>
          <p:cNvPr id="2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36"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98185485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0AC48-7CAC-4B9A-9F7F-11CC8DCEBED3}"/>
              </a:ext>
            </a:extLst>
          </p:cNvPr>
          <p:cNvSpPr>
            <a:spLocks noGrp="1"/>
          </p:cNvSpPr>
          <p:nvPr>
            <p:ph type="title"/>
          </p:nvPr>
        </p:nvSpPr>
        <p:spPr/>
        <p:txBody>
          <a:bodyPr/>
          <a:lstStyle/>
          <a:p>
            <a:r>
              <a:rPr lang="fr-FR" sz="3200" dirty="0"/>
              <a:t>Le rapport à l’erreur chez l’enfant: une évolution importante sur les premières années de scolarité</a:t>
            </a:r>
          </a:p>
        </p:txBody>
      </p:sp>
      <p:sp>
        <p:nvSpPr>
          <p:cNvPr id="3" name="Espace réservé du contenu 2">
            <a:extLst>
              <a:ext uri="{FF2B5EF4-FFF2-40B4-BE49-F238E27FC236}">
                <a16:creationId xmlns:a16="http://schemas.microsoft.com/office/drawing/2014/main" id="{9792256C-04F1-46F7-8655-20CB963743BD}"/>
              </a:ext>
            </a:extLst>
          </p:cNvPr>
          <p:cNvSpPr>
            <a:spLocks noGrp="1"/>
          </p:cNvSpPr>
          <p:nvPr>
            <p:ph idx="1"/>
          </p:nvPr>
        </p:nvSpPr>
        <p:spPr>
          <a:xfrm>
            <a:off x="1154954" y="2372139"/>
            <a:ext cx="8761413" cy="4019700"/>
          </a:xfrm>
        </p:spPr>
        <p:txBody>
          <a:bodyPr>
            <a:normAutofit/>
          </a:bodyPr>
          <a:lstStyle/>
          <a:p>
            <a:r>
              <a:rPr lang="fr-FR" dirty="0"/>
              <a:t>En maternelle: grande curiosité, prennent le risque de se tromper. Sont en motivation intrinsèque.</a:t>
            </a:r>
          </a:p>
          <a:p>
            <a:r>
              <a:rPr lang="fr-FR" dirty="0"/>
              <a:t>En CP: les élèves n’hésitent pas à dire qu’ils se sont trompés. Ils s’attribuent les causes de leur erreur.</a:t>
            </a:r>
          </a:p>
          <a:p>
            <a:r>
              <a:rPr lang="fr-FR" dirty="0"/>
              <a:t>En CE1: la motivation se détourne de l’objet d’apprentissage, elle se focalise sur la note, l’appréciation, commence à tricher, à éviter à se confronter à la peur de se tromper…la motivation extrinsèque rendent l’élève dépendant de l’environnement et diminue les performances.</a:t>
            </a:r>
          </a:p>
          <a:p>
            <a:pPr marL="0" indent="0">
              <a:buNone/>
            </a:pPr>
            <a:r>
              <a:rPr lang="fr-FR" dirty="0"/>
              <a:t>Risque: se détourner des situations d’apprentissage ou compenser la contrainte qu’elle représente par des motivations extrinsèques: être le plus fort, le chouchou du prof, avoir la paix avec les parents.</a:t>
            </a:r>
          </a:p>
          <a:p>
            <a:endParaRPr lang="fr-FR" dirty="0"/>
          </a:p>
        </p:txBody>
      </p:sp>
    </p:spTree>
    <p:extLst>
      <p:ext uri="{BB962C8B-B14F-4D97-AF65-F5344CB8AC3E}">
        <p14:creationId xmlns:p14="http://schemas.microsoft.com/office/powerpoint/2010/main" val="342700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5CDD8F-6516-4DA8-8034-676FD18CC871}"/>
              </a:ext>
            </a:extLst>
          </p:cNvPr>
          <p:cNvSpPr>
            <a:spLocks noGrp="1"/>
          </p:cNvSpPr>
          <p:nvPr>
            <p:ph type="title"/>
          </p:nvPr>
        </p:nvSpPr>
        <p:spPr>
          <a:xfrm>
            <a:off x="1154954" y="947920"/>
            <a:ext cx="9115481" cy="728480"/>
          </a:xfrm>
        </p:spPr>
        <p:txBody>
          <a:bodyPr/>
          <a:lstStyle/>
          <a:p>
            <a:r>
              <a:rPr lang="fr-FR" sz="2800" dirty="0"/>
              <a:t>La dynamique de l’encouragement : donner le courage de prendre le risque d’apprendre </a:t>
            </a:r>
          </a:p>
        </p:txBody>
      </p:sp>
      <p:sp>
        <p:nvSpPr>
          <p:cNvPr id="3" name="Espace réservé du contenu 2">
            <a:extLst>
              <a:ext uri="{FF2B5EF4-FFF2-40B4-BE49-F238E27FC236}">
                <a16:creationId xmlns:a16="http://schemas.microsoft.com/office/drawing/2014/main" id="{5B8F1C16-3C98-47BF-BAEB-2985CA6A9F04}"/>
              </a:ext>
            </a:extLst>
          </p:cNvPr>
          <p:cNvSpPr>
            <a:spLocks noGrp="1"/>
          </p:cNvSpPr>
          <p:nvPr>
            <p:ph idx="1"/>
          </p:nvPr>
        </p:nvSpPr>
        <p:spPr>
          <a:xfrm>
            <a:off x="1154954" y="2266122"/>
            <a:ext cx="8761413" cy="3753678"/>
          </a:xfrm>
        </p:spPr>
        <p:txBody>
          <a:bodyPr>
            <a:noAutofit/>
          </a:bodyPr>
          <a:lstStyle/>
          <a:p>
            <a:r>
              <a:rPr lang="fr-FR" sz="2000" dirty="0"/>
              <a:t>Elle doit intervenir au moment où l’enfant est en déstabilisation émotionnelle et cognitive, c’est-à-dire au moment de la confrontation au nouveau problème, à la nouvelle connaissance ou notion à acquérir.</a:t>
            </a:r>
          </a:p>
          <a:p>
            <a:r>
              <a:rPr lang="fr-FR" sz="2000" dirty="0"/>
              <a:t>L’encouragement ne prend comme point de comparaison que la personne elle-même.</a:t>
            </a:r>
          </a:p>
          <a:p>
            <a:r>
              <a:rPr lang="fr-FR" sz="2000" dirty="0"/>
              <a:t>Elle met en avant et reconnait la dimension d’effort, d’investissement en temps, en énergie de l’apprentissage.</a:t>
            </a:r>
          </a:p>
          <a:p>
            <a:r>
              <a:rPr lang="fr-FR" sz="2000" dirty="0"/>
              <a:t>Elle s’appuie sur la confiance et la connaissance qu’à l’adulte sur le processus même d’apprentissage.</a:t>
            </a:r>
          </a:p>
        </p:txBody>
      </p:sp>
      <p:sp>
        <p:nvSpPr>
          <p:cNvPr id="4" name="Espace réservé du pied de page 3">
            <a:extLst>
              <a:ext uri="{FF2B5EF4-FFF2-40B4-BE49-F238E27FC236}">
                <a16:creationId xmlns:a16="http://schemas.microsoft.com/office/drawing/2014/main" id="{79D15466-B337-4C4C-9244-E48CB913227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5A408"/>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2379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D6695-27D0-4430-99BC-2DFB66EFABB6}"/>
              </a:ext>
            </a:extLst>
          </p:cNvPr>
          <p:cNvSpPr>
            <a:spLocks noGrp="1"/>
          </p:cNvSpPr>
          <p:nvPr>
            <p:ph type="title"/>
          </p:nvPr>
        </p:nvSpPr>
        <p:spPr>
          <a:xfrm>
            <a:off x="8471239" y="973667"/>
            <a:ext cx="2942210" cy="4833745"/>
          </a:xfrm>
        </p:spPr>
        <p:txBody>
          <a:bodyPr>
            <a:normAutofit/>
          </a:bodyPr>
          <a:lstStyle/>
          <a:p>
            <a:r>
              <a:rPr lang="fr-FR" sz="2500" dirty="0">
                <a:solidFill>
                  <a:schemeClr val="tx1"/>
                </a:solidFill>
              </a:rPr>
              <a:t>Soutien aux comportements positifs</a:t>
            </a:r>
          </a:p>
        </p:txBody>
      </p:sp>
      <p:graphicFrame>
        <p:nvGraphicFramePr>
          <p:cNvPr id="5" name="Espace réservé du contenu 2">
            <a:extLst>
              <a:ext uri="{FF2B5EF4-FFF2-40B4-BE49-F238E27FC236}">
                <a16:creationId xmlns:a16="http://schemas.microsoft.com/office/drawing/2014/main" id="{268C4994-9C49-4ECB-90F6-32FFF5E87A8D}"/>
              </a:ext>
            </a:extLst>
          </p:cNvPr>
          <p:cNvGraphicFramePr>
            <a:graphicFrameLocks noGrp="1"/>
          </p:cNvGraphicFramePr>
          <p:nvPr>
            <p:ph idx="1"/>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45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E09D7-F1C5-43FE-96CD-3F1A3834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5001DD6-D179-4D98-93F4-A13554CB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B84C9BD-F730-4863-A8E3-7A731080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F3B38B2E-C6A6-4E5B-9A65-94DC43FB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2EB425DF-B52B-4DC5-8652-BF768DFA3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Oval 19">
            <a:extLst>
              <a:ext uri="{FF2B5EF4-FFF2-40B4-BE49-F238E27FC236}">
                <a16:creationId xmlns:a16="http://schemas.microsoft.com/office/drawing/2014/main" id="{A9DCACD8-3796-4053-AD88-B22C15F98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B310D740-173C-452A-9CE4-4A0FE37C7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re 1">
            <a:extLst>
              <a:ext uri="{FF2B5EF4-FFF2-40B4-BE49-F238E27FC236}">
                <a16:creationId xmlns:a16="http://schemas.microsoft.com/office/drawing/2014/main" id="{264DA15A-E05A-4D05-BF26-7B43471AB837}"/>
              </a:ext>
            </a:extLst>
          </p:cNvPr>
          <p:cNvSpPr>
            <a:spLocks noGrp="1"/>
          </p:cNvSpPr>
          <p:nvPr>
            <p:ph type="title"/>
          </p:nvPr>
        </p:nvSpPr>
        <p:spPr>
          <a:xfrm>
            <a:off x="8471239" y="973667"/>
            <a:ext cx="2942210" cy="4833745"/>
          </a:xfrm>
        </p:spPr>
        <p:txBody>
          <a:bodyPr>
            <a:normAutofit/>
          </a:bodyPr>
          <a:lstStyle/>
          <a:p>
            <a:r>
              <a:rPr lang="fr-FR" b="1" dirty="0">
                <a:solidFill>
                  <a:srgbClr val="EBEBEB"/>
                </a:solidFill>
              </a:rPr>
              <a:t>Etude de </a:t>
            </a:r>
            <a:r>
              <a:rPr lang="fr-FR" b="1" dirty="0" err="1">
                <a:solidFill>
                  <a:srgbClr val="EBEBEB"/>
                </a:solidFill>
              </a:rPr>
              <a:t>Inchoor</a:t>
            </a:r>
            <a:endParaRPr lang="fr-FR" b="1" dirty="0">
              <a:solidFill>
                <a:srgbClr val="EBEBEB"/>
              </a:solidFill>
            </a:endParaRPr>
          </a:p>
        </p:txBody>
      </p:sp>
      <p:sp>
        <p:nvSpPr>
          <p:cNvPr id="24" name="Rectangle 23">
            <a:extLst>
              <a:ext uri="{FF2B5EF4-FFF2-40B4-BE49-F238E27FC236}">
                <a16:creationId xmlns:a16="http://schemas.microsoft.com/office/drawing/2014/main" id="{2603B99A-AF02-4BA1-999E-2814246A5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8E1CA601-4750-4951-AA15-C0BFC6DC5B3D}"/>
              </a:ext>
            </a:extLst>
          </p:cNvPr>
          <p:cNvGraphicFramePr>
            <a:graphicFrameLocks noGrp="1"/>
          </p:cNvGraphicFramePr>
          <p:nvPr>
            <p:ph idx="1"/>
            <p:extLst>
              <p:ext uri="{D42A27DB-BD31-4B8C-83A1-F6EECF244321}">
                <p14:modId xmlns:p14="http://schemas.microsoft.com/office/powerpoint/2010/main" val="4265412571"/>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11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D9BDB-4894-42E2-A59A-4E3CBD06DB56}"/>
              </a:ext>
            </a:extLst>
          </p:cNvPr>
          <p:cNvSpPr>
            <a:spLocks noGrp="1"/>
          </p:cNvSpPr>
          <p:nvPr>
            <p:ph type="title"/>
          </p:nvPr>
        </p:nvSpPr>
        <p:spPr>
          <a:xfrm>
            <a:off x="1154955" y="973667"/>
            <a:ext cx="2942210" cy="4833745"/>
          </a:xfrm>
        </p:spPr>
        <p:txBody>
          <a:bodyPr>
            <a:normAutofit/>
          </a:bodyPr>
          <a:lstStyle/>
          <a:p>
            <a:r>
              <a:rPr lang="fr-FR" b="1" dirty="0">
                <a:solidFill>
                  <a:schemeClr val="tx1"/>
                </a:solidFill>
              </a:rPr>
              <a:t>Les paramètres qui font la différence</a:t>
            </a:r>
          </a:p>
        </p:txBody>
      </p:sp>
      <p:graphicFrame>
        <p:nvGraphicFramePr>
          <p:cNvPr id="26" name="Espace réservé du contenu 2">
            <a:extLst>
              <a:ext uri="{FF2B5EF4-FFF2-40B4-BE49-F238E27FC236}">
                <a16:creationId xmlns:a16="http://schemas.microsoft.com/office/drawing/2014/main" id="{505D74D6-D3CE-4106-A77E-83A440EB3C4F}"/>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442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4FE86-1EB9-4D96-8F17-F3FA4A1CBD31}"/>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FE50A6EB-EA24-4C9B-8F66-F0A04A566EE4}"/>
              </a:ext>
            </a:extLst>
          </p:cNvPr>
          <p:cNvSpPr>
            <a:spLocks noGrp="1"/>
          </p:cNvSpPr>
          <p:nvPr>
            <p:ph idx="1"/>
          </p:nvPr>
        </p:nvSpPr>
        <p:spPr/>
        <p:txBody>
          <a:bodyPr/>
          <a:lstStyle/>
          <a:p>
            <a:r>
              <a:rPr lang="fr-FR" dirty="0"/>
              <a:t>La joie d’apprendre, il s’agit davantage de la retrouver que de la créer, </a:t>
            </a:r>
          </a:p>
          <a:p>
            <a:r>
              <a:rPr lang="fr-FR" dirty="0"/>
              <a:t>Essayer de traquer ce qui pourrait l’entraver</a:t>
            </a:r>
          </a:p>
          <a:p>
            <a:r>
              <a:rPr lang="fr-FR" dirty="0"/>
              <a:t>Favoriser ce qui la rend possible</a:t>
            </a:r>
          </a:p>
          <a:p>
            <a:r>
              <a:rPr lang="fr-FR" dirty="0"/>
              <a:t>Réflexions sur l’évolution des pratiques pédagogiques qui mettent vraiment en cohérence les objectifs et les gestes professionnels enseignant vers la pédagogie de l’explorateur, une approche tête, cœur</a:t>
            </a:r>
            <a:r>
              <a:rPr lang="fr-FR"/>
              <a:t>, corps. </a:t>
            </a:r>
            <a:r>
              <a:rPr lang="fr-FR" dirty="0"/>
              <a:t>(</a:t>
            </a:r>
            <a:r>
              <a:rPr lang="fr-FR" dirty="0" err="1"/>
              <a:t>I.Paillau</a:t>
            </a:r>
            <a:r>
              <a:rPr lang="fr-FR" dirty="0"/>
              <a:t>)</a:t>
            </a:r>
          </a:p>
          <a:p>
            <a:r>
              <a:rPr lang="fr-FR" dirty="0"/>
              <a:t>Merci de votre attention</a:t>
            </a:r>
          </a:p>
        </p:txBody>
      </p:sp>
    </p:spTree>
    <p:extLst>
      <p:ext uri="{BB962C8B-B14F-4D97-AF65-F5344CB8AC3E}">
        <p14:creationId xmlns:p14="http://schemas.microsoft.com/office/powerpoint/2010/main" val="265812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31CBB-5793-4A58-ADA8-B6CE87495525}"/>
              </a:ext>
            </a:extLst>
          </p:cNvPr>
          <p:cNvSpPr>
            <a:spLocks noGrp="1"/>
          </p:cNvSpPr>
          <p:nvPr>
            <p:ph type="title"/>
          </p:nvPr>
        </p:nvSpPr>
        <p:spPr/>
        <p:txBody>
          <a:bodyPr/>
          <a:lstStyle/>
          <a:p>
            <a:r>
              <a:rPr lang="fr-FR" dirty="0"/>
              <a:t>Le Feedback</a:t>
            </a:r>
          </a:p>
        </p:txBody>
      </p:sp>
      <p:sp>
        <p:nvSpPr>
          <p:cNvPr id="3" name="Espace réservé du contenu 2">
            <a:extLst>
              <a:ext uri="{FF2B5EF4-FFF2-40B4-BE49-F238E27FC236}">
                <a16:creationId xmlns:a16="http://schemas.microsoft.com/office/drawing/2014/main" id="{85EE4C7C-3512-4C6A-A181-CFDD797B769A}"/>
              </a:ext>
            </a:extLst>
          </p:cNvPr>
          <p:cNvSpPr>
            <a:spLocks noGrp="1"/>
          </p:cNvSpPr>
          <p:nvPr>
            <p:ph idx="1"/>
          </p:nvPr>
        </p:nvSpPr>
        <p:spPr/>
        <p:txBody>
          <a:bodyPr>
            <a:normAutofit lnSpcReduction="10000"/>
          </a:bodyPr>
          <a:lstStyle/>
          <a:p>
            <a:r>
              <a:rPr lang="fr-FR" sz="2400" dirty="0"/>
              <a:t>Créer un environnement ouvert à l’erreur</a:t>
            </a:r>
          </a:p>
          <a:p>
            <a:r>
              <a:rPr lang="fr-FR" sz="2400" dirty="0"/>
              <a:t>Fournir de l’information (pas du jugement ou une récompense)</a:t>
            </a:r>
          </a:p>
          <a:p>
            <a:r>
              <a:rPr lang="fr-FR" sz="2400" dirty="0"/>
              <a:t>Être davantage sur le processus de pensée que le résultat</a:t>
            </a:r>
          </a:p>
          <a:p>
            <a:r>
              <a:rPr lang="fr-FR" sz="2400" dirty="0"/>
              <a:t>Être précis et adapté au niveau de l’élève</a:t>
            </a:r>
          </a:p>
          <a:p>
            <a:r>
              <a:rPr lang="fr-FR" sz="2400" dirty="0"/>
              <a:t>Se focaliser sur la tâche, le travail produit et non sur le personne</a:t>
            </a:r>
          </a:p>
          <a:p>
            <a:pPr marL="0" indent="0">
              <a:buNone/>
            </a:pPr>
            <a:endParaRPr lang="fr-FR" dirty="0"/>
          </a:p>
        </p:txBody>
      </p:sp>
      <p:sp>
        <p:nvSpPr>
          <p:cNvPr id="4" name="Espace réservé du pied de page 3">
            <a:extLst>
              <a:ext uri="{FF2B5EF4-FFF2-40B4-BE49-F238E27FC236}">
                <a16:creationId xmlns:a16="http://schemas.microsoft.com/office/drawing/2014/main" id="{5CDF5304-9F73-4EDB-A428-1E361A6CB8C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5A408"/>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21444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AB275-001E-4B71-B372-8835CEEACCEC}"/>
              </a:ext>
            </a:extLst>
          </p:cNvPr>
          <p:cNvSpPr>
            <a:spLocks noGrp="1"/>
          </p:cNvSpPr>
          <p:nvPr>
            <p:ph type="title"/>
          </p:nvPr>
        </p:nvSpPr>
        <p:spPr/>
        <p:txBody>
          <a:bodyPr/>
          <a:lstStyle/>
          <a:p>
            <a:r>
              <a:rPr lang="fr-FR" dirty="0"/>
              <a:t>Outils concrets pour développer le contrôle inhibiteur</a:t>
            </a:r>
          </a:p>
        </p:txBody>
      </p:sp>
      <p:sp>
        <p:nvSpPr>
          <p:cNvPr id="3" name="Espace réservé du contenu 2">
            <a:extLst>
              <a:ext uri="{FF2B5EF4-FFF2-40B4-BE49-F238E27FC236}">
                <a16:creationId xmlns:a16="http://schemas.microsoft.com/office/drawing/2014/main" id="{B2428EDC-AC75-4C7B-9CCD-D15D9DBC04EE}"/>
              </a:ext>
            </a:extLst>
          </p:cNvPr>
          <p:cNvSpPr>
            <a:spLocks noGrp="1"/>
          </p:cNvSpPr>
          <p:nvPr>
            <p:ph idx="1"/>
          </p:nvPr>
        </p:nvSpPr>
        <p:spPr>
          <a:xfrm>
            <a:off x="1154954" y="2014330"/>
            <a:ext cx="8825659" cy="4373218"/>
          </a:xfrm>
        </p:spPr>
        <p:txBody>
          <a:bodyPr>
            <a:normAutofit fontScale="92500" lnSpcReduction="10000"/>
          </a:bodyPr>
          <a:lstStyle/>
          <a:p>
            <a:endParaRPr lang="fr-FR" dirty="0"/>
          </a:p>
          <a:p>
            <a:r>
              <a:rPr lang="fr-FR" dirty="0"/>
              <a:t>Un travail explicite sur le contrôle inhibiteur (marché sur une ligne, avec différents niveaux de difficultés, se passer une cloche sans la faire tinter, jeu de l’immobilité, 2 par 2, s’empêcher de se taper dans les mains le plus proche possible, roi du silence, ni oui ni non, times up (1 mot et mime), devine tête</a:t>
            </a:r>
          </a:p>
          <a:p>
            <a:r>
              <a:rPr lang="fr-FR" dirty="0"/>
              <a:t>Le cerveau dans la main et le coin de reconnexion (temps de pause)</a:t>
            </a:r>
          </a:p>
          <a:p>
            <a:r>
              <a:rPr lang="fr-FR" dirty="0"/>
              <a:t>Tableau de responsabilité</a:t>
            </a:r>
          </a:p>
          <a:p>
            <a:r>
              <a:rPr lang="fr-FR" dirty="0"/>
              <a:t>Méditation laïque 3 mn (respiration, position du corps, météo intérieur, centré sur les perceptions)</a:t>
            </a:r>
          </a:p>
          <a:p>
            <a:r>
              <a:rPr lang="fr-FR" dirty="0"/>
              <a:t>le gentil mystérieux (désigner secrètement un élève qui va aider ceux en difficulté), travail en ilots, classe inversée</a:t>
            </a:r>
          </a:p>
          <a:p>
            <a:r>
              <a:rPr lang="fr-FR" dirty="0"/>
              <a:t>Cercle d’encouragements, gratitude, appréciatif.</a:t>
            </a:r>
          </a:p>
          <a:p>
            <a:r>
              <a:rPr lang="fr-FR" dirty="0"/>
              <a:t>Boite à réussite, travail sur les forces</a:t>
            </a:r>
          </a:p>
          <a:p>
            <a:r>
              <a:rPr lang="fr-FR" dirty="0"/>
              <a:t>Travail sur les routines</a:t>
            </a:r>
          </a:p>
        </p:txBody>
      </p:sp>
    </p:spTree>
    <p:extLst>
      <p:ext uri="{BB962C8B-B14F-4D97-AF65-F5344CB8AC3E}">
        <p14:creationId xmlns:p14="http://schemas.microsoft.com/office/powerpoint/2010/main" val="1872324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FC70B-9400-4046-9795-C0852E21BAC4}"/>
              </a:ext>
            </a:extLst>
          </p:cNvPr>
          <p:cNvSpPr>
            <a:spLocks noGrp="1"/>
          </p:cNvSpPr>
          <p:nvPr>
            <p:ph type="title"/>
          </p:nvPr>
        </p:nvSpPr>
        <p:spPr/>
        <p:txBody>
          <a:bodyPr/>
          <a:lstStyle/>
          <a:p>
            <a:r>
              <a:rPr lang="fr-FR" dirty="0"/>
              <a:t>Outils qui permettent d’investir la cabine de pilotage : les lobes frontaux</a:t>
            </a:r>
          </a:p>
        </p:txBody>
      </p:sp>
      <p:sp>
        <p:nvSpPr>
          <p:cNvPr id="3" name="Espace réservé du contenu 2">
            <a:extLst>
              <a:ext uri="{FF2B5EF4-FFF2-40B4-BE49-F238E27FC236}">
                <a16:creationId xmlns:a16="http://schemas.microsoft.com/office/drawing/2014/main" id="{06C36F4F-60E8-41AB-B050-480186FE24F9}"/>
              </a:ext>
            </a:extLst>
          </p:cNvPr>
          <p:cNvSpPr>
            <a:spLocks noGrp="1"/>
          </p:cNvSpPr>
          <p:nvPr>
            <p:ph idx="1"/>
          </p:nvPr>
        </p:nvSpPr>
        <p:spPr>
          <a:xfrm>
            <a:off x="1154954" y="2603499"/>
            <a:ext cx="8825659" cy="4088849"/>
          </a:xfrm>
        </p:spPr>
        <p:txBody>
          <a:bodyPr>
            <a:normAutofit fontScale="92500" lnSpcReduction="20000"/>
          </a:bodyPr>
          <a:lstStyle/>
          <a:p>
            <a:r>
              <a:rPr lang="fr-FR" dirty="0"/>
              <a:t>Etablir un contact visuel chaleureux avec chaque enfant</a:t>
            </a:r>
          </a:p>
          <a:p>
            <a:r>
              <a:rPr lang="fr-FR" dirty="0"/>
              <a:t>Laisser l’enfant exercer son choix autant que possible (à partir de 3 ans, choisir entre 2 choses le plus possible)</a:t>
            </a:r>
          </a:p>
          <a:p>
            <a:r>
              <a:rPr lang="fr-FR" dirty="0"/>
              <a:t>L’encouragement</a:t>
            </a:r>
          </a:p>
          <a:p>
            <a:r>
              <a:rPr lang="fr-FR" dirty="0"/>
              <a:t>Lui pointer ce qu’il fait bien plutôt que ce qu’il fait mal (confiance en lui)</a:t>
            </a:r>
          </a:p>
          <a:p>
            <a:r>
              <a:rPr lang="fr-FR" dirty="0"/>
              <a:t>Expliciter les règles</a:t>
            </a:r>
          </a:p>
          <a:p>
            <a:r>
              <a:rPr lang="fr-FR" dirty="0"/>
              <a:t>Faire de la résolution de problème plutôt que trouver un coupable (responsabilité)</a:t>
            </a:r>
          </a:p>
          <a:p>
            <a:r>
              <a:rPr lang="fr-FR" dirty="0"/>
              <a:t>Développer la capacité d’être ferme et bienveillant</a:t>
            </a:r>
          </a:p>
          <a:p>
            <a:r>
              <a:rPr lang="fr-FR" dirty="0"/>
              <a:t>Montrer étape par étape</a:t>
            </a:r>
          </a:p>
          <a:p>
            <a:r>
              <a:rPr lang="fr-FR" dirty="0"/>
              <a:t>Dire ce qui est permis de faire plutôt de dire ce qu’il ne faut pas faire</a:t>
            </a:r>
          </a:p>
          <a:p>
            <a:r>
              <a:rPr lang="fr-FR" dirty="0"/>
              <a:t>Leur donner des responsabilités</a:t>
            </a:r>
          </a:p>
          <a:p>
            <a:r>
              <a:rPr lang="fr-FR" dirty="0"/>
              <a:t>Appréciations et remerciements</a:t>
            </a:r>
          </a:p>
          <a:p>
            <a:endParaRPr lang="fr-FR" dirty="0"/>
          </a:p>
        </p:txBody>
      </p:sp>
    </p:spTree>
    <p:extLst>
      <p:ext uri="{BB962C8B-B14F-4D97-AF65-F5344CB8AC3E}">
        <p14:creationId xmlns:p14="http://schemas.microsoft.com/office/powerpoint/2010/main" val="403512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6292B-4E9B-4B28-86CB-9738D18D5D2F}"/>
              </a:ext>
            </a:extLst>
          </p:cNvPr>
          <p:cNvSpPr>
            <a:spLocks noGrp="1"/>
          </p:cNvSpPr>
          <p:nvPr>
            <p:ph type="title"/>
          </p:nvPr>
        </p:nvSpPr>
        <p:spPr/>
        <p:txBody>
          <a:bodyPr/>
          <a:lstStyle/>
          <a:p>
            <a:r>
              <a:rPr lang="fr-FR" dirty="0"/>
              <a:t>Les élèves apprennent ce qu’ont leur enseigne</a:t>
            </a:r>
          </a:p>
        </p:txBody>
      </p:sp>
      <p:sp>
        <p:nvSpPr>
          <p:cNvPr id="3" name="Espace réservé du contenu 2">
            <a:extLst>
              <a:ext uri="{FF2B5EF4-FFF2-40B4-BE49-F238E27FC236}">
                <a16:creationId xmlns:a16="http://schemas.microsoft.com/office/drawing/2014/main" id="{BB2780ED-E88F-4014-8943-024E438AE1A7}"/>
              </a:ext>
            </a:extLst>
          </p:cNvPr>
          <p:cNvSpPr>
            <a:spLocks noGrp="1"/>
          </p:cNvSpPr>
          <p:nvPr>
            <p:ph idx="1"/>
          </p:nvPr>
        </p:nvSpPr>
        <p:spPr/>
        <p:txBody>
          <a:bodyPr>
            <a:normAutofit lnSpcReduction="10000"/>
          </a:bodyPr>
          <a:lstStyle/>
          <a:p>
            <a:r>
              <a:rPr lang="fr-FR" dirty="0"/>
              <a:t>N’apprennent pas ce qu’on leur dit</a:t>
            </a:r>
          </a:p>
          <a:p>
            <a:r>
              <a:rPr lang="fr-FR" dirty="0"/>
              <a:t>Travail sur le valeurs</a:t>
            </a:r>
          </a:p>
          <a:p>
            <a:r>
              <a:rPr lang="fr-FR" dirty="0"/>
              <a:t>Les transformer en observables (qu’est ce que je vois et j’entends)</a:t>
            </a:r>
          </a:p>
          <a:p>
            <a:r>
              <a:rPr lang="fr-FR" dirty="0"/>
              <a:t>Message Je, pas de formulation négative</a:t>
            </a:r>
          </a:p>
          <a:p>
            <a:r>
              <a:rPr lang="fr-FR" dirty="0"/>
              <a:t>Suit les mêmes phases que sur les autres apprentissages : modelages, guidage, autonomie </a:t>
            </a:r>
          </a:p>
          <a:p>
            <a:r>
              <a:rPr lang="fr-FR" dirty="0"/>
              <a:t>Modelage : présenter la règle et l’afficher, pourquoi elle est importante et ce réfère à une valeur, présenter des exemples et des contre exemples dans des jeux de rôles, prévoir des occasions pour la pratiques des comportements désirés + du feedback cela sur les 3 premières semaines</a:t>
            </a:r>
          </a:p>
        </p:txBody>
      </p:sp>
    </p:spTree>
    <p:extLst>
      <p:ext uri="{BB962C8B-B14F-4D97-AF65-F5344CB8AC3E}">
        <p14:creationId xmlns:p14="http://schemas.microsoft.com/office/powerpoint/2010/main" val="266207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0B0C9ED3-E163-49CF-9611-E93DDC2A5078}"/>
              </a:ext>
            </a:extLst>
          </p:cNvPr>
          <p:cNvSpPr>
            <a:spLocks noGrp="1"/>
          </p:cNvSpPr>
          <p:nvPr>
            <p:ph type="title"/>
          </p:nvPr>
        </p:nvSpPr>
        <p:spPr>
          <a:xfrm>
            <a:off x="836247" y="1085549"/>
            <a:ext cx="3430947" cy="4686903"/>
          </a:xfrm>
        </p:spPr>
        <p:txBody>
          <a:bodyPr anchor="ctr">
            <a:normAutofit/>
          </a:bodyPr>
          <a:lstStyle/>
          <a:p>
            <a:pPr algn="r"/>
            <a:r>
              <a:rPr lang="fr-FR">
                <a:solidFill>
                  <a:schemeClr val="tx1"/>
                </a:solidFill>
              </a:rPr>
              <a:t>Pourquoi cet intérêt tardif</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5CB5629-D273-47F3-A145-EB0C54B193DA}"/>
              </a:ext>
            </a:extLst>
          </p:cNvPr>
          <p:cNvSpPr>
            <a:spLocks noGrp="1"/>
          </p:cNvSpPr>
          <p:nvPr>
            <p:ph idx="1"/>
          </p:nvPr>
        </p:nvSpPr>
        <p:spPr>
          <a:xfrm>
            <a:off x="5041399" y="1085549"/>
            <a:ext cx="5579707" cy="4686903"/>
          </a:xfrm>
        </p:spPr>
        <p:txBody>
          <a:bodyPr anchor="ctr">
            <a:normAutofit/>
          </a:bodyPr>
          <a:lstStyle/>
          <a:p>
            <a:pPr marL="0" indent="0">
              <a:buNone/>
            </a:pPr>
            <a:r>
              <a:rPr lang="fr-FR" b="1" dirty="0">
                <a:solidFill>
                  <a:schemeClr val="tx1"/>
                </a:solidFill>
              </a:rPr>
              <a:t>Rimé et Scherer (1993) :</a:t>
            </a:r>
          </a:p>
          <a:p>
            <a:pPr marL="0" indent="0">
              <a:buNone/>
            </a:pPr>
            <a:r>
              <a:rPr lang="fr-FR" b="1" dirty="0">
                <a:solidFill>
                  <a:schemeClr val="tx1"/>
                </a:solidFill>
              </a:rPr>
              <a:t>« Sans doute l’échec temporaire des tentatives de l’étude scientifique des émotions a-t-il tenu en partie au fait que ce champ d’investigation rassemble à lui seul la plus part des vieux dilemmes de la pensée occidentale : le corps et l’esprit, la passion et le raison, la face interne et externe, l’inné et l’acquis, le normal et le pathologique, le moi, l’autre et l’intersubjectivité, c’est beaucoup à la fois.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9225325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C9A9-4119-44D5-A467-4D5C1AA2E514}"/>
              </a:ext>
            </a:extLst>
          </p:cNvPr>
          <p:cNvSpPr>
            <a:spLocks noGrp="1"/>
          </p:cNvSpPr>
          <p:nvPr>
            <p:ph type="title"/>
          </p:nvPr>
        </p:nvSpPr>
        <p:spPr/>
        <p:txBody>
          <a:bodyPr/>
          <a:lstStyle/>
          <a:p>
            <a:r>
              <a:rPr lang="fr-FR" dirty="0"/>
              <a:t>Gestion des écarts mineurs</a:t>
            </a:r>
          </a:p>
        </p:txBody>
      </p:sp>
      <p:sp>
        <p:nvSpPr>
          <p:cNvPr id="3" name="Espace réservé du contenu 2">
            <a:extLst>
              <a:ext uri="{FF2B5EF4-FFF2-40B4-BE49-F238E27FC236}">
                <a16:creationId xmlns:a16="http://schemas.microsoft.com/office/drawing/2014/main" id="{1CEE4E73-B20C-42BA-8A33-18FCA477C262}"/>
              </a:ext>
            </a:extLst>
          </p:cNvPr>
          <p:cNvSpPr>
            <a:spLocks noGrp="1"/>
          </p:cNvSpPr>
          <p:nvPr>
            <p:ph idx="1"/>
          </p:nvPr>
        </p:nvSpPr>
        <p:spPr>
          <a:xfrm>
            <a:off x="1154954" y="2126421"/>
            <a:ext cx="8825659" cy="4369795"/>
          </a:xfrm>
        </p:spPr>
        <p:txBody>
          <a:bodyPr>
            <a:normAutofit/>
          </a:bodyPr>
          <a:lstStyle/>
          <a:p>
            <a:r>
              <a:rPr lang="fr-FR" dirty="0"/>
              <a:t>Approcher de l’élève</a:t>
            </a:r>
          </a:p>
          <a:p>
            <a:r>
              <a:rPr lang="fr-FR" dirty="0"/>
              <a:t>Un toucher</a:t>
            </a:r>
          </a:p>
          <a:p>
            <a:r>
              <a:rPr lang="fr-FR" dirty="0"/>
              <a:t>Signaux non verbaux</a:t>
            </a:r>
          </a:p>
          <a:p>
            <a:r>
              <a:rPr lang="fr-FR" dirty="0"/>
              <a:t>Ignorance intentionnelle couplé aux renforcements différenciés</a:t>
            </a:r>
          </a:p>
          <a:p>
            <a:r>
              <a:rPr lang="fr-FR" dirty="0"/>
              <a:t>Rediriger vers le comportement désiré et pas « arrête de »</a:t>
            </a:r>
          </a:p>
          <a:p>
            <a:r>
              <a:rPr lang="fr-FR" dirty="0"/>
              <a:t>Réenseigner. Je vais te montrer et moi tu vas montrer.</a:t>
            </a:r>
          </a:p>
          <a:p>
            <a:r>
              <a:rPr lang="fr-FR" dirty="0"/>
              <a:t>Donner des faux choix</a:t>
            </a:r>
          </a:p>
          <a:p>
            <a:r>
              <a:rPr lang="fr-FR" dirty="0"/>
              <a:t>Conséquences logiques ou gestes de réparations (pratique du comportement souhaité)</a:t>
            </a:r>
          </a:p>
          <a:p>
            <a:r>
              <a:rPr lang="fr-FR" dirty="0"/>
              <a:t>Montre moi !! Apprentissage vicariant </a:t>
            </a:r>
            <a:r>
              <a:rPr lang="fr-FR"/>
              <a:t>de Bandura</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236717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able&#10;&#10;Description générée automatiquement">
            <a:extLst>
              <a:ext uri="{FF2B5EF4-FFF2-40B4-BE49-F238E27FC236}">
                <a16:creationId xmlns:a16="http://schemas.microsoft.com/office/drawing/2014/main" id="{360ED69B-79ED-4323-8EE6-651800A5A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837" y="0"/>
            <a:ext cx="6034764" cy="6780634"/>
          </a:xfrm>
          <a:prstGeom prst="rect">
            <a:avLst/>
          </a:prstGeom>
        </p:spPr>
      </p:pic>
    </p:spTree>
    <p:extLst>
      <p:ext uri="{BB962C8B-B14F-4D97-AF65-F5344CB8AC3E}">
        <p14:creationId xmlns:p14="http://schemas.microsoft.com/office/powerpoint/2010/main" val="178813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able&#10;&#10;Description générée automatiquement">
            <a:extLst>
              <a:ext uri="{FF2B5EF4-FFF2-40B4-BE49-F238E27FC236}">
                <a16:creationId xmlns:a16="http://schemas.microsoft.com/office/drawing/2014/main" id="{0AA8B70E-D845-4E61-B4E6-1B7D95393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6160" y="83128"/>
            <a:ext cx="4475925" cy="6131405"/>
          </a:xfrm>
          <a:prstGeom prst="rect">
            <a:avLst/>
          </a:prstGeom>
        </p:spPr>
      </p:pic>
    </p:spTree>
    <p:extLst>
      <p:ext uri="{BB962C8B-B14F-4D97-AF65-F5344CB8AC3E}">
        <p14:creationId xmlns:p14="http://schemas.microsoft.com/office/powerpoint/2010/main" val="3079898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EDCC3-ED5D-47F8-865F-B6BC5C6F5755}"/>
              </a:ext>
            </a:extLst>
          </p:cNvPr>
          <p:cNvSpPr>
            <a:spLocks noGrp="1"/>
          </p:cNvSpPr>
          <p:nvPr>
            <p:ph type="title"/>
          </p:nvPr>
        </p:nvSpPr>
        <p:spPr/>
        <p:txBody>
          <a:bodyPr/>
          <a:lstStyle/>
          <a:p>
            <a:r>
              <a:rPr lang="fr-FR" dirty="0"/>
              <a:t>Usage des systèmes de renforcement</a:t>
            </a:r>
          </a:p>
        </p:txBody>
      </p:sp>
      <p:sp>
        <p:nvSpPr>
          <p:cNvPr id="3" name="Espace réservé du contenu 2">
            <a:extLst>
              <a:ext uri="{FF2B5EF4-FFF2-40B4-BE49-F238E27FC236}">
                <a16:creationId xmlns:a16="http://schemas.microsoft.com/office/drawing/2014/main" id="{E4BD5254-788F-4BBD-AF2A-EB9D815B2126}"/>
              </a:ext>
            </a:extLst>
          </p:cNvPr>
          <p:cNvSpPr>
            <a:spLocks noGrp="1"/>
          </p:cNvSpPr>
          <p:nvPr>
            <p:ph idx="1"/>
          </p:nvPr>
        </p:nvSpPr>
        <p:spPr/>
        <p:txBody>
          <a:bodyPr/>
          <a:lstStyle/>
          <a:p>
            <a:r>
              <a:rPr lang="fr-FR" dirty="0"/>
              <a:t>Individuels : privilèges </a:t>
            </a:r>
          </a:p>
          <a:p>
            <a:r>
              <a:rPr lang="fr-FR" dirty="0"/>
              <a:t>Renforcement de type social, verbale</a:t>
            </a:r>
          </a:p>
          <a:p>
            <a:r>
              <a:rPr lang="fr-FR" dirty="0"/>
              <a:t>Le paramètre le plus efficace est le renforcement du groupe avec contingence avec célébration de l’objectif</a:t>
            </a:r>
          </a:p>
          <a:p>
            <a:r>
              <a:rPr lang="fr-FR" dirty="0"/>
              <a:t>Jamais un moyen de chantage car perd totalement de son </a:t>
            </a:r>
            <a:r>
              <a:rPr lang="fr-FR" dirty="0" err="1"/>
              <a:t>interet</a:t>
            </a:r>
            <a:endParaRPr lang="fr-FR" dirty="0"/>
          </a:p>
        </p:txBody>
      </p:sp>
    </p:spTree>
    <p:extLst>
      <p:ext uri="{BB962C8B-B14F-4D97-AF65-F5344CB8AC3E}">
        <p14:creationId xmlns:p14="http://schemas.microsoft.com/office/powerpoint/2010/main" val="137536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5" name="Rectangle 8">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9">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0">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1">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7" name="Group 16">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7">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C6AFE9E1-A3D6-4715-A993-2D6AD2636343}"/>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lnSpc>
                <a:spcPct val="90000"/>
              </a:lnSpc>
            </a:pPr>
            <a:r>
              <a:rPr lang="en-US" sz="4200" dirty="0" err="1">
                <a:solidFill>
                  <a:schemeClr val="tx1"/>
                </a:solidFill>
              </a:rPr>
              <a:t>L’émotion</a:t>
            </a:r>
            <a:r>
              <a:rPr lang="en-US" sz="4200" dirty="0">
                <a:solidFill>
                  <a:schemeClr val="tx1"/>
                </a:solidFill>
              </a:rPr>
              <a:t> et la cognition, un couple indissociable (correction </a:t>
            </a:r>
            <a:r>
              <a:rPr lang="en-US" sz="4200" dirty="0" err="1">
                <a:solidFill>
                  <a:schemeClr val="tx1"/>
                </a:solidFill>
              </a:rPr>
              <a:t>d’une</a:t>
            </a:r>
            <a:r>
              <a:rPr lang="en-US" sz="4200" dirty="0">
                <a:solidFill>
                  <a:schemeClr val="tx1"/>
                </a:solidFill>
              </a:rPr>
              <a:t> </a:t>
            </a:r>
            <a:r>
              <a:rPr lang="en-US" sz="4200" dirty="0" err="1">
                <a:solidFill>
                  <a:schemeClr val="tx1"/>
                </a:solidFill>
              </a:rPr>
              <a:t>erreur</a:t>
            </a:r>
            <a:r>
              <a:rPr lang="en-US" sz="4200" dirty="0">
                <a:solidFill>
                  <a:schemeClr val="tx1"/>
                </a:solidFill>
              </a:rPr>
              <a:t> </a:t>
            </a:r>
            <a:r>
              <a:rPr lang="en-US" sz="4200" dirty="0" err="1">
                <a:solidFill>
                  <a:schemeClr val="tx1"/>
                </a:solidFill>
              </a:rPr>
              <a:t>culturelle</a:t>
            </a:r>
            <a:r>
              <a:rPr lang="en-US" sz="4200" dirty="0">
                <a:solidFill>
                  <a:schemeClr val="tx1"/>
                </a:solidFill>
              </a:rPr>
              <a:t> D. Favre)</a:t>
            </a:r>
            <a:br>
              <a:rPr lang="en-US" sz="4200" dirty="0">
                <a:solidFill>
                  <a:schemeClr val="tx1"/>
                </a:solidFill>
              </a:rPr>
            </a:br>
            <a:endParaRPr lang="en-US" sz="4200" dirty="0">
              <a:solidFill>
                <a:schemeClr val="tx1"/>
              </a:solidFill>
            </a:endParaRPr>
          </a:p>
        </p:txBody>
      </p:sp>
      <p:sp>
        <p:nvSpPr>
          <p:cNvPr id="3" name="Espace réservé du texte 2">
            <a:extLst>
              <a:ext uri="{FF2B5EF4-FFF2-40B4-BE49-F238E27FC236}">
                <a16:creationId xmlns:a16="http://schemas.microsoft.com/office/drawing/2014/main" id="{4A0CD5C3-30A4-4B3F-BC67-F2EA979635EC}"/>
              </a:ext>
            </a:extLst>
          </p:cNvPr>
          <p:cNvSpPr>
            <a:spLocks noGrp="1"/>
          </p:cNvSpPr>
          <p:nvPr>
            <p:ph type="body" idx="1"/>
          </p:nvPr>
        </p:nvSpPr>
        <p:spPr>
          <a:xfrm>
            <a:off x="1683171" y="4293441"/>
            <a:ext cx="8825658" cy="1234148"/>
          </a:xfrm>
        </p:spPr>
        <p:txBody>
          <a:bodyPr vert="horz" lIns="91440" tIns="45720" rIns="91440" bIns="45720" rtlCol="0" anchor="t">
            <a:normAutofit/>
          </a:bodyPr>
          <a:lstStyle/>
          <a:p>
            <a:pPr algn="ctr"/>
            <a:r>
              <a:rPr lang="en-US" u="sng">
                <a:solidFill>
                  <a:schemeClr val="tx2">
                    <a:lumMod val="40000"/>
                    <a:lumOff val="60000"/>
                  </a:schemeClr>
                </a:solidFill>
              </a:rPr>
              <a:t>Faire connaissance avec les systèmes motivationnels</a:t>
            </a:r>
          </a:p>
        </p:txBody>
      </p:sp>
      <p:cxnSp>
        <p:nvCxnSpPr>
          <p:cNvPr id="21" name="Straight Connector 20">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8107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4C6B619E-FF0E-4A44-ADBA-C00241DEADC3}"/>
              </a:ext>
            </a:extLst>
          </p:cNvPr>
          <p:cNvSpPr>
            <a:spLocks noGrp="1"/>
          </p:cNvSpPr>
          <p:nvPr>
            <p:ph type="title"/>
          </p:nvPr>
        </p:nvSpPr>
        <p:spPr>
          <a:xfrm>
            <a:off x="1154954" y="855481"/>
            <a:ext cx="8761413" cy="898674"/>
          </a:xfrm>
        </p:spPr>
        <p:txBody>
          <a:bodyPr anchor="b">
            <a:normAutofit/>
          </a:bodyPr>
          <a:lstStyle/>
          <a:p>
            <a:pPr>
              <a:lnSpc>
                <a:spcPct val="90000"/>
              </a:lnSpc>
            </a:pPr>
            <a:r>
              <a:rPr lang="fr-FR" sz="2800">
                <a:solidFill>
                  <a:srgbClr val="FFFFFF"/>
                </a:solidFill>
              </a:rPr>
              <a:t>Premier système motivationnel : le système de sécurisation</a:t>
            </a:r>
          </a:p>
        </p:txBody>
      </p:sp>
      <p:sp>
        <p:nvSpPr>
          <p:cNvPr id="3" name="Espace réservé du contenu 2">
            <a:extLst>
              <a:ext uri="{FF2B5EF4-FFF2-40B4-BE49-F238E27FC236}">
                <a16:creationId xmlns:a16="http://schemas.microsoft.com/office/drawing/2014/main" id="{76B1C86C-8D94-475B-850F-AAAF53EA8F79}"/>
              </a:ext>
            </a:extLst>
          </p:cNvPr>
          <p:cNvSpPr>
            <a:spLocks noGrp="1"/>
          </p:cNvSpPr>
          <p:nvPr>
            <p:ph idx="1"/>
          </p:nvPr>
        </p:nvSpPr>
        <p:spPr>
          <a:xfrm>
            <a:off x="1154954" y="2079173"/>
            <a:ext cx="8182191" cy="3730689"/>
          </a:xfrm>
        </p:spPr>
        <p:txBody>
          <a:bodyPr anchor="ctr">
            <a:normAutofit lnSpcReduction="10000"/>
          </a:bodyPr>
          <a:lstStyle/>
          <a:p>
            <a:r>
              <a:rPr lang="fr-FR" dirty="0">
                <a:solidFill>
                  <a:srgbClr val="EBEBEB"/>
                </a:solidFill>
              </a:rPr>
              <a:t>Le système nerveux opère une veille permanente de l’environnement extérieur par nos systèmes perceptifs externes et internes.</a:t>
            </a:r>
          </a:p>
          <a:p>
            <a:r>
              <a:rPr lang="fr-FR" dirty="0">
                <a:solidFill>
                  <a:srgbClr val="EBEBEB"/>
                </a:solidFill>
              </a:rPr>
              <a:t>Il achemine en premier lieu les informations vers le système d’alarme (l’amygdale) pour déclencher une expression visible pour le donneur de soin.</a:t>
            </a:r>
          </a:p>
          <a:p>
            <a:r>
              <a:rPr lang="fr-FR" dirty="0">
                <a:solidFill>
                  <a:srgbClr val="EBEBEB"/>
                </a:solidFill>
              </a:rPr>
              <a:t>C’est parce qu’un adulte est présent, disponible et comprend mon inconfort, qu’il est sensible que je construis l’idée de </a:t>
            </a:r>
            <a:r>
              <a:rPr lang="fr-FR" b="1" dirty="0">
                <a:solidFill>
                  <a:srgbClr val="EBEBEB"/>
                </a:solidFill>
              </a:rPr>
              <a:t>ma valeur (estime de soi)</a:t>
            </a:r>
            <a:r>
              <a:rPr lang="fr-FR" dirty="0">
                <a:solidFill>
                  <a:srgbClr val="EBEBEB"/>
                </a:solidFill>
              </a:rPr>
              <a:t>, que je peux faire confiance à l’autre et dans la vie en générale (Modèle Interne Opérant sécure).</a:t>
            </a:r>
          </a:p>
          <a:p>
            <a:pPr marL="0" indent="0">
              <a:buNone/>
            </a:pPr>
            <a:r>
              <a:rPr lang="fr-FR" b="1" dirty="0">
                <a:solidFill>
                  <a:srgbClr val="EBEBEB"/>
                </a:solidFill>
              </a:rPr>
              <a:t>     Je construis mon sentiment de sécurité et peux l’étendre à mes   représentations internes de mes figures d’attachement.</a:t>
            </a:r>
          </a:p>
        </p:txBody>
      </p:sp>
    </p:spTree>
    <p:extLst>
      <p:ext uri="{BB962C8B-B14F-4D97-AF65-F5344CB8AC3E}">
        <p14:creationId xmlns:p14="http://schemas.microsoft.com/office/powerpoint/2010/main" val="19291934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1" name="Rectangle 10">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a:extLst>
              <a:ext uri="{FF2B5EF4-FFF2-40B4-BE49-F238E27FC236}">
                <a16:creationId xmlns:a16="http://schemas.microsoft.com/office/drawing/2014/main" id="{E4785152-A61F-42F2-AAF4-EE2B6EAA51E9}"/>
              </a:ext>
            </a:extLst>
          </p:cNvPr>
          <p:cNvSpPr>
            <a:spLocks noGrp="1"/>
          </p:cNvSpPr>
          <p:nvPr>
            <p:ph type="title"/>
          </p:nvPr>
        </p:nvSpPr>
        <p:spPr>
          <a:xfrm>
            <a:off x="639098" y="629265"/>
            <a:ext cx="4886461" cy="1622322"/>
          </a:xfrm>
        </p:spPr>
        <p:txBody>
          <a:bodyPr>
            <a:normAutofit/>
          </a:bodyPr>
          <a:lstStyle/>
          <a:p>
            <a:r>
              <a:rPr lang="fr-FR" sz="3300"/>
              <a:t>Le second articulé au premier : le système d’exploration</a:t>
            </a:r>
          </a:p>
        </p:txBody>
      </p:sp>
      <p:sp>
        <p:nvSpPr>
          <p:cNvPr id="3" name="Espace réservé du contenu 2">
            <a:extLst>
              <a:ext uri="{FF2B5EF4-FFF2-40B4-BE49-F238E27FC236}">
                <a16:creationId xmlns:a16="http://schemas.microsoft.com/office/drawing/2014/main" id="{166D2C53-5677-41EF-B89A-D16FFB8E1307}"/>
              </a:ext>
            </a:extLst>
          </p:cNvPr>
          <p:cNvSpPr>
            <a:spLocks noGrp="1"/>
          </p:cNvSpPr>
          <p:nvPr>
            <p:ph idx="1"/>
          </p:nvPr>
        </p:nvSpPr>
        <p:spPr>
          <a:xfrm>
            <a:off x="639098" y="2418735"/>
            <a:ext cx="4886461" cy="3811742"/>
          </a:xfrm>
        </p:spPr>
        <p:txBody>
          <a:bodyPr anchor="ctr">
            <a:normAutofit lnSpcReduction="10000"/>
          </a:bodyPr>
          <a:lstStyle/>
          <a:p>
            <a:pPr>
              <a:lnSpc>
                <a:spcPct val="90000"/>
              </a:lnSpc>
            </a:pPr>
            <a:r>
              <a:rPr lang="fr-FR" sz="1500" dirty="0">
                <a:solidFill>
                  <a:schemeClr val="bg1"/>
                </a:solidFill>
              </a:rPr>
              <a:t>Lorsque je suis bien attaché, je peux me détacher pour aller explorer.</a:t>
            </a:r>
          </a:p>
          <a:p>
            <a:pPr>
              <a:lnSpc>
                <a:spcPct val="90000"/>
              </a:lnSpc>
            </a:pPr>
            <a:r>
              <a:rPr lang="fr-FR" sz="1500" dirty="0">
                <a:solidFill>
                  <a:schemeClr val="bg1"/>
                </a:solidFill>
              </a:rPr>
              <a:t>Dialectique permanente entre attachement, possibilité de détachement et l’exploration.</a:t>
            </a:r>
          </a:p>
          <a:p>
            <a:pPr>
              <a:lnSpc>
                <a:spcPct val="90000"/>
              </a:lnSpc>
            </a:pPr>
            <a:r>
              <a:rPr lang="fr-FR" sz="1500" dirty="0">
                <a:solidFill>
                  <a:schemeClr val="bg1"/>
                </a:solidFill>
              </a:rPr>
              <a:t>Quand j’explore, je fais l’expérience et j’apprends de nouvelles capacités, je construis </a:t>
            </a:r>
            <a:r>
              <a:rPr lang="fr-FR" sz="1500" b="1" dirty="0">
                <a:solidFill>
                  <a:schemeClr val="bg1"/>
                </a:solidFill>
              </a:rPr>
              <a:t>la confiance en moi.</a:t>
            </a:r>
          </a:p>
          <a:p>
            <a:pPr>
              <a:lnSpc>
                <a:spcPct val="90000"/>
              </a:lnSpc>
            </a:pPr>
            <a:r>
              <a:rPr lang="fr-FR" sz="1500" b="1" dirty="0">
                <a:solidFill>
                  <a:schemeClr val="bg1"/>
                </a:solidFill>
              </a:rPr>
              <a:t>Jubilation de faire seul, de découvrir le monde, d’apprendre, de développer des compétences.</a:t>
            </a:r>
          </a:p>
          <a:p>
            <a:pPr marL="0" indent="0">
              <a:lnSpc>
                <a:spcPct val="90000"/>
              </a:lnSpc>
              <a:buNone/>
            </a:pPr>
            <a:endParaRPr lang="fr-FR" sz="1500" b="1" dirty="0">
              <a:solidFill>
                <a:schemeClr val="bg1"/>
              </a:solidFill>
            </a:endParaRPr>
          </a:p>
          <a:p>
            <a:pPr marL="0" indent="0">
              <a:lnSpc>
                <a:spcPct val="90000"/>
              </a:lnSpc>
              <a:buNone/>
            </a:pPr>
            <a:r>
              <a:rPr lang="fr-FR" sz="1500" b="1" dirty="0">
                <a:solidFill>
                  <a:schemeClr val="bg1"/>
                </a:solidFill>
              </a:rPr>
              <a:t>Je peux dépasser ma peur de l’inconnu et faire du monde un terrain de jeu, d’apprentissages permanents car je sens que j’ai une base de sécurité.</a:t>
            </a:r>
          </a:p>
        </p:txBody>
      </p:sp>
      <p:pic>
        <p:nvPicPr>
          <p:cNvPr id="5" name="Image 4" descr="Une image contenant herbe, extérieur, petit, personne&#10;&#10;Description générée automatiquement">
            <a:extLst>
              <a:ext uri="{FF2B5EF4-FFF2-40B4-BE49-F238E27FC236}">
                <a16:creationId xmlns:a16="http://schemas.microsoft.com/office/drawing/2014/main" id="{EAC2547E-283A-41CC-9567-0C3982001710}"/>
              </a:ext>
            </a:extLst>
          </p:cNvPr>
          <p:cNvPicPr>
            <a:picLocks noChangeAspect="1"/>
          </p:cNvPicPr>
          <p:nvPr/>
        </p:nvPicPr>
        <p:blipFill rotWithShape="1">
          <a:blip r:embed="rId3">
            <a:extLst>
              <a:ext uri="{28A0092B-C50C-407E-A947-70E740481C1C}">
                <a14:useLocalDpi xmlns:a14="http://schemas.microsoft.com/office/drawing/2010/main" val="0"/>
              </a:ext>
            </a:extLst>
          </a:blip>
          <a:srcRect l="9529" r="26279"/>
          <a:stretch/>
        </p:blipFill>
        <p:spPr>
          <a:xfrm>
            <a:off x="6172200" y="645106"/>
            <a:ext cx="5371343" cy="5585369"/>
          </a:xfrm>
          <a:prstGeom prst="rect">
            <a:avLst/>
          </a:prstGeom>
        </p:spPr>
      </p:pic>
      <p:sp>
        <p:nvSpPr>
          <p:cNvPr id="18" name="Rectangle 17">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865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E30886-05F9-4600-87C6-A496E2500D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5" name="Rectangle 10">
              <a:extLst>
                <a:ext uri="{FF2B5EF4-FFF2-40B4-BE49-F238E27FC236}">
                  <a16:creationId xmlns:a16="http://schemas.microsoft.com/office/drawing/2014/main" id="{76E3D100-B353-443A-A394-8F226FEE7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D04B277-A9C3-4AA1-A0A0-C6D9B50C8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12">
              <a:extLst>
                <a:ext uri="{FF2B5EF4-FFF2-40B4-BE49-F238E27FC236}">
                  <a16:creationId xmlns:a16="http://schemas.microsoft.com/office/drawing/2014/main" id="{60911518-8CE1-4410-806E-3CD2DE1C5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9A3DC92-72B1-41C6-A069-B27430DA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14">
              <a:extLst>
                <a:ext uri="{FF2B5EF4-FFF2-40B4-BE49-F238E27FC236}">
                  <a16:creationId xmlns:a16="http://schemas.microsoft.com/office/drawing/2014/main" id="{6248621D-BAC3-4AD3-8A23-B6328BDDA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5E8E1843-4729-4C56-A855-B13ECCBDE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C877DF2C-ED50-4DF6-9732-7A6201BC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0BE473F5-80D8-4045-AED0-28266B6C8C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re 1">
            <a:extLst>
              <a:ext uri="{FF2B5EF4-FFF2-40B4-BE49-F238E27FC236}">
                <a16:creationId xmlns:a16="http://schemas.microsoft.com/office/drawing/2014/main" id="{D5BD117E-E9C6-4D49-92C8-F098BF3152E3}"/>
              </a:ext>
            </a:extLst>
          </p:cNvPr>
          <p:cNvSpPr>
            <a:spLocks noGrp="1"/>
          </p:cNvSpPr>
          <p:nvPr>
            <p:ph type="title"/>
          </p:nvPr>
        </p:nvSpPr>
        <p:spPr>
          <a:xfrm>
            <a:off x="994087" y="1130603"/>
            <a:ext cx="3342442" cy="4596794"/>
          </a:xfrm>
        </p:spPr>
        <p:txBody>
          <a:bodyPr anchor="ctr">
            <a:normAutofit/>
          </a:bodyPr>
          <a:lstStyle/>
          <a:p>
            <a:r>
              <a:rPr lang="fr-FR" sz="3200">
                <a:solidFill>
                  <a:srgbClr val="EBEBEB"/>
                </a:solidFill>
              </a:rPr>
              <a:t>Quand l’apprentissage se grippe</a:t>
            </a:r>
          </a:p>
        </p:txBody>
      </p:sp>
      <p:sp>
        <p:nvSpPr>
          <p:cNvPr id="29" name="Espace réservé du contenu 2">
            <a:extLst>
              <a:ext uri="{FF2B5EF4-FFF2-40B4-BE49-F238E27FC236}">
                <a16:creationId xmlns:a16="http://schemas.microsoft.com/office/drawing/2014/main" id="{10A1AF66-0A24-4936-BC1B-6611919335EC}"/>
              </a:ext>
            </a:extLst>
          </p:cNvPr>
          <p:cNvSpPr>
            <a:spLocks noGrp="1"/>
          </p:cNvSpPr>
          <p:nvPr>
            <p:ph idx="1"/>
          </p:nvPr>
        </p:nvSpPr>
        <p:spPr>
          <a:xfrm>
            <a:off x="5290077" y="437513"/>
            <a:ext cx="5502614" cy="5954325"/>
          </a:xfrm>
        </p:spPr>
        <p:txBody>
          <a:bodyPr anchor="ctr">
            <a:normAutofit/>
          </a:bodyPr>
          <a:lstStyle/>
          <a:p>
            <a:r>
              <a:rPr lang="fr-FR" sz="2000" dirty="0"/>
              <a:t>Le symptôme le plus fréquent chez les enfants subissant de la violence  (sexuelle, physique, verbale ou psychologique) est la difficulté d’apprentissage scolaire (53%)</a:t>
            </a:r>
          </a:p>
          <a:p>
            <a:r>
              <a:rPr lang="fr-FR" sz="2000" dirty="0"/>
              <a:t>Penser à l’insécurisation comme fermant les capacités d’apprentissage, exemple d’évènements personnels (parents malade, séparation, deuil familial)</a:t>
            </a:r>
          </a:p>
          <a:p>
            <a:endParaRPr lang="fr-FR" sz="2000" dirty="0"/>
          </a:p>
          <a:p>
            <a:endParaRPr lang="fr-FR" sz="2000" dirty="0"/>
          </a:p>
        </p:txBody>
      </p:sp>
    </p:spTree>
    <p:extLst>
      <p:ext uri="{BB962C8B-B14F-4D97-AF65-F5344CB8AC3E}">
        <p14:creationId xmlns:p14="http://schemas.microsoft.com/office/powerpoint/2010/main" val="144448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re 1">
            <a:extLst>
              <a:ext uri="{FF2B5EF4-FFF2-40B4-BE49-F238E27FC236}">
                <a16:creationId xmlns:a16="http://schemas.microsoft.com/office/drawing/2014/main" id="{D12D0F66-D51D-452A-ABED-DB96022FEF63}"/>
              </a:ext>
            </a:extLst>
          </p:cNvPr>
          <p:cNvSpPr>
            <a:spLocks noGrp="1"/>
          </p:cNvSpPr>
          <p:nvPr>
            <p:ph type="title"/>
          </p:nvPr>
        </p:nvSpPr>
        <p:spPr>
          <a:xfrm>
            <a:off x="836247" y="1085549"/>
            <a:ext cx="3430947" cy="4686903"/>
          </a:xfrm>
        </p:spPr>
        <p:txBody>
          <a:bodyPr anchor="ctr">
            <a:normAutofit/>
          </a:bodyPr>
          <a:lstStyle/>
          <a:p>
            <a:pPr algn="r"/>
            <a:r>
              <a:rPr lang="fr-FR" dirty="0">
                <a:solidFill>
                  <a:schemeClr val="tx1"/>
                </a:solidFill>
              </a:rPr>
              <a:t>Premier temps de la vie…</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BD500F03-769D-40F5-9358-01941AB0C111}"/>
              </a:ext>
            </a:extLst>
          </p:cNvPr>
          <p:cNvSpPr>
            <a:spLocks noGrp="1"/>
          </p:cNvSpPr>
          <p:nvPr>
            <p:ph idx="1"/>
          </p:nvPr>
        </p:nvSpPr>
        <p:spPr>
          <a:xfrm>
            <a:off x="5041399" y="1085549"/>
            <a:ext cx="5579707" cy="4686903"/>
          </a:xfrm>
        </p:spPr>
        <p:txBody>
          <a:bodyPr anchor="ctr">
            <a:normAutofit fontScale="92500"/>
          </a:bodyPr>
          <a:lstStyle/>
          <a:p>
            <a:pPr marL="0" indent="0">
              <a:buNone/>
            </a:pPr>
            <a:r>
              <a:rPr lang="fr-FR" dirty="0">
                <a:solidFill>
                  <a:schemeClr val="tx1"/>
                </a:solidFill>
              </a:rPr>
              <a:t>Ses systèmes vont d’abord concerné des compétences sensori-motrices</a:t>
            </a:r>
          </a:p>
          <a:p>
            <a:r>
              <a:rPr lang="fr-FR" dirty="0">
                <a:solidFill>
                  <a:schemeClr val="tx1"/>
                </a:solidFill>
              </a:rPr>
              <a:t>Bouger volontairement son bras, développer sa motricité fine, pointer, attraper, tenir, lâcher, lancer, se déplacer, grimper, courir etc…</a:t>
            </a:r>
          </a:p>
          <a:p>
            <a:pPr marL="0" indent="0">
              <a:buNone/>
            </a:pPr>
            <a:endParaRPr lang="fr-FR" dirty="0">
              <a:solidFill>
                <a:schemeClr val="tx1"/>
              </a:solidFill>
            </a:endParaRPr>
          </a:p>
          <a:p>
            <a:pPr marL="0" indent="0">
              <a:buNone/>
            </a:pPr>
            <a:r>
              <a:rPr lang="fr-FR" dirty="0">
                <a:solidFill>
                  <a:schemeClr val="tx1"/>
                </a:solidFill>
              </a:rPr>
              <a:t>Puis vont s’étendre à des domaines cognitifs puis métacognitifs</a:t>
            </a:r>
          </a:p>
          <a:p>
            <a:r>
              <a:rPr lang="fr-FR" dirty="0">
                <a:solidFill>
                  <a:schemeClr val="tx1"/>
                </a:solidFill>
              </a:rPr>
              <a:t>Parler, lire, écrire, compter, l’observation, le calcul, l’analyse, la réflexion, l’argumentation, la compréhension, la conceptualisation, la problématisation etc… jusqu’à ces compétences métacognitives qui sont le résultat de la position réflexive sur le comment j’apprends, j’observe, j’analyse etc… </a:t>
            </a:r>
          </a:p>
          <a:p>
            <a:endParaRPr lang="fr-FR" dirty="0">
              <a:solidFill>
                <a:schemeClr val="tx1"/>
              </a:solidFill>
            </a:endParaRP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46859153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2723</Words>
  <Application>Microsoft Office PowerPoint</Application>
  <PresentationFormat>Grand écran</PresentationFormat>
  <Paragraphs>234</Paragraphs>
  <Slides>43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43</vt:i4>
      </vt:variant>
    </vt:vector>
  </HeadingPairs>
  <TitlesOfParts>
    <vt:vector size="48" baseType="lpstr">
      <vt:lpstr>Arial</vt:lpstr>
      <vt:lpstr>Calibri</vt:lpstr>
      <vt:lpstr>Century Gothic</vt:lpstr>
      <vt:lpstr>Wingdings 3</vt:lpstr>
      <vt:lpstr>Salle d’ions</vt:lpstr>
      <vt:lpstr>LA JOIE D’APPRENDRE </vt:lpstr>
      <vt:lpstr>De la théorie de l’attachement aux neurosciences</vt:lpstr>
      <vt:lpstr>La prolongation par les neurosciences affectives, éléments de contexte</vt:lpstr>
      <vt:lpstr>Pourquoi cet intérêt tardif</vt:lpstr>
      <vt:lpstr>L’émotion et la cognition, un couple indissociable (correction d’une erreur culturelle D. Favre) </vt:lpstr>
      <vt:lpstr>Premier système motivationnel : le système de sécurisation</vt:lpstr>
      <vt:lpstr>Le second articulé au premier : le système d’exploration</vt:lpstr>
      <vt:lpstr>Quand l’apprentissage se grippe</vt:lpstr>
      <vt:lpstr>Premier temps de la vie…</vt:lpstr>
      <vt:lpstr>Travailler explicitement à créer un climat de sécurité</vt:lpstr>
      <vt:lpstr>Travailler explicitement à créer un climat de sécurité</vt:lpstr>
      <vt:lpstr>Quel rapport tissé avec nos émotions?</vt:lpstr>
      <vt:lpstr>Place des émotions dans la pratique enseignante</vt:lpstr>
      <vt:lpstr>Les émotions et le stress de l’enseignant (2)</vt:lpstr>
      <vt:lpstr>Quel exemple de régulation donnent les adultes?</vt:lpstr>
      <vt:lpstr>Les grandes avancées dans la compréhension de la régulation émotionnelle</vt:lpstr>
      <vt:lpstr>Le développement premier de l’hémisphère droit (Schore, 2000, 2005, 2012)</vt:lpstr>
      <vt:lpstr>Fonction de la boucle inhibitrice</vt:lpstr>
      <vt:lpstr>Phénomène d’intégration verticale et fenêtre de tolérance</vt:lpstr>
      <vt:lpstr>Interface émotion/attention/cognition Le Cortex Orbito Frontal et le Cortex cingulaire antérieur</vt:lpstr>
      <vt:lpstr>COF et mode éducatif</vt:lpstr>
      <vt:lpstr>Notion de régulation, stress et fenêtre de tolérance (D. Siegel, 2011)</vt:lpstr>
      <vt:lpstr>Les émotions dans les apprentissages</vt:lpstr>
      <vt:lpstr>Les gestes cognitifs d’apprentissage (S. Dehaene)</vt:lpstr>
      <vt:lpstr>Pourquoi j’apprends? (I. Paillau)</vt:lpstr>
      <vt:lpstr>La peur et la colère dans les apprentissages</vt:lpstr>
      <vt:lpstr>Les émotions dans les apprentissages</vt:lpstr>
      <vt:lpstr>L’ERREUR EST UNE INFORMATION SUR UN PROCESSUS D’APPRENTISSAGE.</vt:lpstr>
      <vt:lpstr>Le statut de l’erreur dans l’apprentissage, petit détour historique</vt:lpstr>
      <vt:lpstr>Le rapport à l’erreur chez l’enfant: une évolution importante sur les premières années de scolarité</vt:lpstr>
      <vt:lpstr>La dynamique de l’encouragement : donner le courage de prendre le risque d’apprendre </vt:lpstr>
      <vt:lpstr>Soutien aux comportements positifs</vt:lpstr>
      <vt:lpstr>Etude de Inchoor</vt:lpstr>
      <vt:lpstr>Les paramètres qui font la différence</vt:lpstr>
      <vt:lpstr>En conclusion</vt:lpstr>
      <vt:lpstr>Le Feedback</vt:lpstr>
      <vt:lpstr>Outils concrets pour développer le contrôle inhibiteur</vt:lpstr>
      <vt:lpstr>Outils qui permettent d’investir la cabine de pilotage : les lobes frontaux</vt:lpstr>
      <vt:lpstr>Les élèves apprennent ce qu’ont leur enseigne</vt:lpstr>
      <vt:lpstr>Gestion des écarts mineurs</vt:lpstr>
      <vt:lpstr>Présentation PowerPoint</vt:lpstr>
      <vt:lpstr>Présentation PowerPoint</vt:lpstr>
      <vt:lpstr>Usage des systèmes de renforcement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 gavory</dc:creator>
  <cp:lastModifiedBy>gavorychristelle@gmail.com</cp:lastModifiedBy>
  <cp:revision>47</cp:revision>
  <dcterms:created xsi:type="dcterms:W3CDTF">2020-02-11T21:32:02Z</dcterms:created>
  <dcterms:modified xsi:type="dcterms:W3CDTF">2021-06-09T11:48:15Z</dcterms:modified>
</cp:coreProperties>
</file>