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59" r:id="rId6"/>
    <p:sldId id="263" r:id="rId7"/>
    <p:sldId id="268" r:id="rId8"/>
    <p:sldId id="264" r:id="rId9"/>
    <p:sldId id="267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2A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41AA-E621-4406-BE1D-15B206DC44EE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6986-5C83-45A2-9194-334588E69C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41AA-E621-4406-BE1D-15B206DC44EE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6986-5C83-45A2-9194-334588E69C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41AA-E621-4406-BE1D-15B206DC44EE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6986-5C83-45A2-9194-334588E69C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41AA-E621-4406-BE1D-15B206DC44EE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6986-5C83-45A2-9194-334588E69C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41AA-E621-4406-BE1D-15B206DC44EE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6986-5C83-45A2-9194-334588E69C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41AA-E621-4406-BE1D-15B206DC44EE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6986-5C83-45A2-9194-334588E69C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41AA-E621-4406-BE1D-15B206DC44EE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6986-5C83-45A2-9194-334588E69C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41AA-E621-4406-BE1D-15B206DC44EE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6986-5C83-45A2-9194-334588E69C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41AA-E621-4406-BE1D-15B206DC44EE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6986-5C83-45A2-9194-334588E69C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41AA-E621-4406-BE1D-15B206DC44EE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6986-5C83-45A2-9194-334588E69C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41AA-E621-4406-BE1D-15B206DC44EE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6986-5C83-45A2-9194-334588E69C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C41AA-E621-4406-BE1D-15B206DC44EE}" type="datetimeFigureOut">
              <a:rPr lang="fr-FR" smtClean="0"/>
              <a:pPr/>
              <a:t>29/06/2017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6986-5C83-45A2-9194-334588E69C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TRAAM%202016-2017/Docs%2007-05-2017/S&#233;quence_3.sb2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TRAAM%202016-2017/Docs%2007-05-2017/Fiche-Chercheur_3b.odg" TargetMode="External"/><Relationship Id="rId5" Type="http://schemas.openxmlformats.org/officeDocument/2006/relationships/image" Target="../media/image11.png"/><Relationship Id="rId4" Type="http://schemas.openxmlformats.org/officeDocument/2006/relationships/hyperlink" Target="TRAAM%202016-2017/Docs%2007-05-2017/Fiche-Chercheur_3a.odg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TRAAM%202016-2017/Docs%2026-04-2017/Fiche%20de%20pr&#233;paration%20de%20s&#233;quence%201.do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hyperlink" Target="TRAAM%202016-2017/Jeu%20de%20cartes%20-%20Prise%20en%20main%20Arduino%20Augment&#233;%200.64.0/Fichiers%20PDF/2-%20Cartes%20Actionneurs/Act_Visuel-Diode%20Electro-Luminescente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TRAAM%202016-2017/Jeu%20de%20cartes%20-%20Prise%20en%20main%20Arduino%20Augment&#233;%200.64.0/Fichiers%20PDF/1-%20Cartes%20Capteurs/Capt_Contact-Bouton_poussoir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314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rapèze 16"/>
          <p:cNvSpPr/>
          <p:nvPr/>
        </p:nvSpPr>
        <p:spPr>
          <a:xfrm rot="16200000">
            <a:off x="3365612" y="-261156"/>
            <a:ext cx="4104456" cy="7452320"/>
          </a:xfrm>
          <a:prstGeom prst="trapezoid">
            <a:avLst>
              <a:gd name="adj" fmla="val 46946"/>
            </a:avLst>
          </a:prstGeom>
          <a:ln>
            <a:solidFill>
              <a:srgbClr val="457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/>
          <a:lstStyle/>
          <a:p>
            <a:pPr algn="ctr"/>
            <a:endParaRPr lang="fr-FR" dirty="0" smtClean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3068960"/>
            <a:ext cx="4046537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45" y="116632"/>
            <a:ext cx="197167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059832" y="2924944"/>
            <a:ext cx="5940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Réaliser, de manière collaborative, le prototype d'un objet communicant, permettant la mise en pratique des principes élémentaires</a:t>
            </a:r>
          </a:p>
          <a:p>
            <a:pPr algn="ctr"/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de l’algorithmique et du codage.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81643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e 12"/>
          <p:cNvGrpSpPr/>
          <p:nvPr/>
        </p:nvGrpSpPr>
        <p:grpSpPr>
          <a:xfrm>
            <a:off x="7582247" y="188640"/>
            <a:ext cx="1454249" cy="864096"/>
            <a:chOff x="107504" y="188640"/>
            <a:chExt cx="1310233" cy="72008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88640"/>
              <a:ext cx="1310233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ZoneTexte 7"/>
            <p:cNvSpPr txBox="1"/>
            <p:nvPr/>
          </p:nvSpPr>
          <p:spPr>
            <a:xfrm>
              <a:off x="107504" y="631721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2016 - 2017</a:t>
              </a:r>
              <a:endParaRPr lang="fr-FR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apèze 9"/>
          <p:cNvSpPr/>
          <p:nvPr/>
        </p:nvSpPr>
        <p:spPr>
          <a:xfrm rot="16200000">
            <a:off x="827584" y="-171400"/>
            <a:ext cx="216023" cy="936104"/>
          </a:xfrm>
          <a:prstGeom prst="trapezoid">
            <a:avLst>
              <a:gd name="adj" fmla="val 4694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/>
          <a:lstStyle/>
          <a:p>
            <a:pPr algn="ctr"/>
            <a:endParaRPr lang="fr-FR" dirty="0" smtClean="0">
              <a:latin typeface="Comic Sans MS" pitchFamily="66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Travaux réalisés</a:t>
            </a:r>
            <a:endParaRPr lang="fr-FR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32813" t="18325" r="17382" b="10679"/>
          <a:stretch>
            <a:fillRect/>
          </a:stretch>
        </p:blipFill>
        <p:spPr bwMode="auto">
          <a:xfrm>
            <a:off x="285720" y="1571612"/>
            <a:ext cx="401701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 l="31250" t="20509" r="19531" b="9587"/>
          <a:stretch>
            <a:fillRect/>
          </a:stretch>
        </p:blipFill>
        <p:spPr bwMode="auto">
          <a:xfrm>
            <a:off x="3357554" y="3714752"/>
            <a:ext cx="393802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-857288" y="4857760"/>
            <a:ext cx="50006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chemeClr val="tx2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Niveau 3</a:t>
            </a:r>
            <a:endParaRPr lang="fr-FR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chemeClr val="tx2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(Répétition)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i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Utilisation de </a:t>
            </a:r>
            <a:r>
              <a:rPr lang="fr-FR" i="1" dirty="0" err="1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Mblock</a:t>
            </a:r>
            <a:r>
              <a:rPr lang="fr-FR" i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connecté</a:t>
            </a:r>
          </a:p>
        </p:txBody>
      </p:sp>
      <p:pic>
        <p:nvPicPr>
          <p:cNvPr id="3076" name="Picture 4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1142984"/>
            <a:ext cx="3786182" cy="227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81643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e 12"/>
          <p:cNvGrpSpPr/>
          <p:nvPr/>
        </p:nvGrpSpPr>
        <p:grpSpPr>
          <a:xfrm>
            <a:off x="7582247" y="188640"/>
            <a:ext cx="1454249" cy="864096"/>
            <a:chOff x="107504" y="188640"/>
            <a:chExt cx="1310233" cy="72008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88640"/>
              <a:ext cx="1310233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ZoneTexte 9"/>
            <p:cNvSpPr txBox="1"/>
            <p:nvPr/>
          </p:nvSpPr>
          <p:spPr>
            <a:xfrm>
              <a:off x="107504" y="631721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2016 - 2017</a:t>
              </a:r>
              <a:endParaRPr lang="fr-FR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Thématiques et problématiques</a:t>
            </a:r>
            <a:endParaRPr lang="fr-FR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328592"/>
          </a:xfrm>
        </p:spPr>
        <p:txBody>
          <a:bodyPr>
            <a:normAutofit/>
          </a:bodyPr>
          <a:lstStyle/>
          <a:p>
            <a:pPr marL="1588" indent="-1588" algn="just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 projet a été construit avec pour objectif de travailler sur l’ensemble du cycle 3 et de renforcer la liaison école primaire – collège en prenant en compte les différences et contraintes des établissements.</a:t>
            </a:r>
          </a:p>
          <a:p>
            <a:pPr marL="1588" indent="-1588" algn="just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-1588" algn="just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Thématique :</a:t>
            </a:r>
          </a:p>
          <a:p>
            <a:pPr lvl="1"/>
            <a:r>
              <a:rPr lang="fr-FR" sz="1600" dirty="0"/>
              <a:t>Identifier un signal et une information</a:t>
            </a:r>
          </a:p>
          <a:p>
            <a:pPr marL="1588" indent="-1588" algn="just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-1588" algn="just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Problématique au plus proche de nos élèves :</a:t>
            </a:r>
          </a:p>
          <a:p>
            <a:pPr lvl="1"/>
            <a:r>
              <a:rPr lang="fr-FR" sz="1600" b="1" dirty="0" smtClean="0">
                <a:solidFill>
                  <a:schemeClr val="tx2"/>
                </a:solidFill>
              </a:rPr>
              <a:t>Comment communiquer en mer et à proximité des côtes littoral Bretonne ?</a:t>
            </a:r>
          </a:p>
          <a:p>
            <a:pPr lvl="1">
              <a:buNone/>
            </a:pPr>
            <a:r>
              <a:rPr lang="fr-FR" sz="1600" i="1" dirty="0"/>
              <a:t>(</a:t>
            </a:r>
            <a:r>
              <a:rPr lang="fr-FR" sz="1600" i="1" dirty="0" smtClean="0"/>
              <a:t>Le projet peut être très facilement adapté à des problématiques locales, comme</a:t>
            </a:r>
          </a:p>
          <a:p>
            <a:pPr lvl="1">
              <a:buNone/>
            </a:pPr>
            <a:r>
              <a:rPr lang="fr-FR" sz="1600" i="1" dirty="0" smtClean="0"/>
              <a:t>le PPMS d’un établissement)</a:t>
            </a:r>
          </a:p>
          <a:p>
            <a:pPr marL="1588" indent="-1588" algn="just">
              <a:buFont typeface="Wingdings" pitchFamily="2" charset="2"/>
              <a:buChar char="ü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-1588" algn="just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Compétences à travailler tout au long du cycle :</a:t>
            </a:r>
          </a:p>
          <a:p>
            <a:pPr lvl="1"/>
            <a:r>
              <a:rPr lang="fr-FR" sz="1600" dirty="0"/>
              <a:t>Identifier différentes formes de </a:t>
            </a:r>
            <a:r>
              <a:rPr lang="fr-FR" sz="1600" dirty="0" smtClean="0"/>
              <a:t>signaux (sonores</a:t>
            </a:r>
            <a:r>
              <a:rPr lang="fr-FR" sz="1600" dirty="0"/>
              <a:t>, lumineux, radio…).</a:t>
            </a:r>
            <a:endParaRPr lang="fr-FR" sz="1600" i="1" dirty="0" smtClean="0"/>
          </a:p>
        </p:txBody>
      </p:sp>
      <p:sp>
        <p:nvSpPr>
          <p:cNvPr id="1026" name="AutoShape 2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3344863"/>
            <a:ext cx="6667500" cy="697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3344863"/>
            <a:ext cx="6667500" cy="697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Trapèze 14"/>
          <p:cNvSpPr/>
          <p:nvPr/>
        </p:nvSpPr>
        <p:spPr>
          <a:xfrm rot="16200000">
            <a:off x="827584" y="-171400"/>
            <a:ext cx="216023" cy="936104"/>
          </a:xfrm>
          <a:prstGeom prst="trapezoid">
            <a:avLst>
              <a:gd name="adj" fmla="val 4694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/>
          <a:lstStyle/>
          <a:p>
            <a:pPr algn="ctr"/>
            <a:endParaRPr lang="fr-FR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81643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e 12"/>
          <p:cNvGrpSpPr/>
          <p:nvPr/>
        </p:nvGrpSpPr>
        <p:grpSpPr>
          <a:xfrm>
            <a:off x="7582247" y="188640"/>
            <a:ext cx="1454249" cy="864096"/>
            <a:chOff x="107504" y="188640"/>
            <a:chExt cx="1310233" cy="72008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88640"/>
              <a:ext cx="1310233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ZoneTexte 9"/>
            <p:cNvSpPr txBox="1"/>
            <p:nvPr/>
          </p:nvSpPr>
          <p:spPr>
            <a:xfrm>
              <a:off x="107504" y="631721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2016 - 2017</a:t>
              </a:r>
              <a:endParaRPr lang="fr-FR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Progressivité programmée</a:t>
            </a:r>
            <a:endParaRPr lang="fr-FR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91264" cy="5400600"/>
          </a:xfrm>
        </p:spPr>
        <p:txBody>
          <a:bodyPr>
            <a:normAutofit/>
          </a:bodyPr>
          <a:lstStyle/>
          <a:p>
            <a:pPr marL="1588" indent="-1588" algn="just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Nous avons décomposé le projet en 3 niveaux de progressions en s’appuyant sur le programme et l’organisation du cycle 3.</a:t>
            </a:r>
          </a:p>
          <a:p>
            <a:pPr marL="1588" indent="-1588" algn="just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-1588" algn="just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-1588" algn="just">
              <a:buNone/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Niveau </a:t>
            </a:r>
            <a:r>
              <a:rPr lang="fr-F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– Découverte de l’électricité, allumer une ampoule, matériaux isolants, non </a:t>
            </a:r>
            <a:r>
              <a:rPr lang="fr-F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isolants.</a:t>
            </a:r>
          </a:p>
          <a:p>
            <a:pPr marL="1588" indent="-1588" algn="just">
              <a:buNone/>
            </a:pPr>
            <a:endParaRPr lang="fr-FR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indent="-1588" algn="just">
              <a:buNone/>
            </a:pPr>
            <a:endParaRPr lang="fr-FR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fr-F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Niveau </a:t>
            </a:r>
            <a:r>
              <a:rPr lang="fr-F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– Problème de l’ampoule avec consommation donc passage à la </a:t>
            </a:r>
            <a:r>
              <a:rPr lang="fr-FR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fr-F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intérêt </a:t>
            </a:r>
            <a:r>
              <a:rPr lang="fr-F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économique </a:t>
            </a:r>
            <a:r>
              <a:rPr lang="fr-F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d’où projet à améliorer. Pilotage avec ou sans </a:t>
            </a:r>
            <a:r>
              <a:rPr lang="fr-F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matériel</a:t>
            </a:r>
          </a:p>
          <a:p>
            <a:pPr marL="0">
              <a:buNone/>
            </a:pPr>
            <a:endParaRPr lang="fr-FR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endParaRPr lang="fr-FR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fr-F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Niveau </a:t>
            </a:r>
            <a:r>
              <a:rPr lang="fr-F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(6ème) – objet communicant par la lumière, </a:t>
            </a:r>
            <a:r>
              <a:rPr lang="fr-F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transmission </a:t>
            </a:r>
            <a:r>
              <a:rPr lang="fr-F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d’un </a:t>
            </a:r>
            <a:r>
              <a:rPr lang="fr-F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message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3344863"/>
            <a:ext cx="6667500" cy="697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Trapèze 12"/>
          <p:cNvSpPr/>
          <p:nvPr/>
        </p:nvSpPr>
        <p:spPr>
          <a:xfrm rot="16200000">
            <a:off x="827584" y="-171400"/>
            <a:ext cx="216023" cy="936104"/>
          </a:xfrm>
          <a:prstGeom prst="trapezoid">
            <a:avLst>
              <a:gd name="adj" fmla="val 4694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/>
          <a:lstStyle/>
          <a:p>
            <a:pPr algn="ctr"/>
            <a:endParaRPr lang="fr-FR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81643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e 12"/>
          <p:cNvGrpSpPr/>
          <p:nvPr/>
        </p:nvGrpSpPr>
        <p:grpSpPr>
          <a:xfrm>
            <a:off x="7582247" y="188640"/>
            <a:ext cx="1454249" cy="864096"/>
            <a:chOff x="107504" y="188640"/>
            <a:chExt cx="1310233" cy="72008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88640"/>
              <a:ext cx="1310233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ZoneTexte 9"/>
            <p:cNvSpPr txBox="1"/>
            <p:nvPr/>
          </p:nvSpPr>
          <p:spPr>
            <a:xfrm>
              <a:off x="107504" y="631721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2016 - 2017</a:t>
              </a:r>
              <a:endParaRPr lang="fr-FR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Progressivité détaillée</a:t>
            </a:r>
            <a:endParaRPr lang="fr-FR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3344863"/>
            <a:ext cx="6667500" cy="697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3344863"/>
            <a:ext cx="6667500" cy="697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79512" y="1124744"/>
          <a:ext cx="8784975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979"/>
                <a:gridCol w="1887999"/>
                <a:gridCol w="1887999"/>
                <a:gridCol w="1887999"/>
                <a:gridCol w="1887999"/>
              </a:tblGrid>
              <a:tr h="91202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Pistes</a:t>
                      </a:r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 d’activités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Niveau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</a:t>
                      </a:r>
                      <a:r>
                        <a:rPr lang="fr-FR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prérequis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attendus de fin de cycle 2)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Niveau 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Séquentialité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)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Niveau 3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(Répétition)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Niveau 4</a:t>
                      </a:r>
                      <a:endParaRPr lang="fr-FR" sz="120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(cycle 4)</a:t>
                      </a:r>
                      <a:endParaRPr lang="fr-FR" sz="120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3258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En réflexion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Séquence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 révision sur les circuits électriques simples :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circuit </a:t>
                      </a: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ouvert-circuit fermé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conducteur-isolant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différentes </a:t>
                      </a: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sources d’énergie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Verbalisation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des actions.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Rapport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via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padlet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outil collaboratif.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Lié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à l’histoire, évolution :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gardien de phare puis automatisé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lampe à pétrole puis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éléctrique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(lampe puis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led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etc.)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Introduction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aux communications via une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led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code morse, 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code SOS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 la part d’un bateau signaux de </a:t>
                      </a: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nuit.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Sonore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visuel (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led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et drapeaux</a:t>
                      </a: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)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Manuel : la personne réalise le signal.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Verbaliser l’action.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Découverte d’un microcontrôleur et du fonctionnement par appui sur poussoir </a:t>
                      </a:r>
                      <a:r>
                        <a:rPr lang="fr-FR" sz="120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endParaRPr lang="fr-FR" sz="120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Découverte </a:t>
                      </a:r>
                      <a:r>
                        <a:rPr lang="fr-FR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du bouton poussoir (état haut - état bas) + indication du </a:t>
                      </a:r>
                      <a:r>
                        <a:rPr lang="fr-FR" sz="12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temps </a:t>
                      </a:r>
                      <a:r>
                        <a:rPr lang="fr-FR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réalisation du code pour reproduire le signal (construction du code, utilisation du code )</a:t>
                      </a:r>
                      <a:endParaRPr lang="fr-FR" sz="1200" i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Différenciation entre signal &amp; information</a:t>
                      </a:r>
                      <a:endParaRPr lang="fr-FR" sz="1200" i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Automatisation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 la transmission du code SOS avec déclenchement par bouton poussoir.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Personne mal en point donc besoin d’un bouton pour déclencher le signal puis avec répétition.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(automatisation du code)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Prévoir </a:t>
                      </a:r>
                      <a:r>
                        <a:rPr lang="fr-FR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un programme permettant de gérer plusieurs signaux avec plusieurs boutons poussoirs.</a:t>
                      </a:r>
                      <a:endParaRPr lang="fr-FR" sz="1200" i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rapèze 14"/>
          <p:cNvSpPr/>
          <p:nvPr/>
        </p:nvSpPr>
        <p:spPr>
          <a:xfrm rot="16200000">
            <a:off x="827584" y="-171400"/>
            <a:ext cx="216023" cy="936104"/>
          </a:xfrm>
          <a:prstGeom prst="trapezoid">
            <a:avLst>
              <a:gd name="adj" fmla="val 4694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/>
          <a:lstStyle/>
          <a:p>
            <a:pPr algn="ctr"/>
            <a:endParaRPr lang="fr-FR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81643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e 12"/>
          <p:cNvGrpSpPr/>
          <p:nvPr/>
        </p:nvGrpSpPr>
        <p:grpSpPr>
          <a:xfrm>
            <a:off x="7582247" y="188640"/>
            <a:ext cx="1454249" cy="864096"/>
            <a:chOff x="107504" y="188640"/>
            <a:chExt cx="1310233" cy="72008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88640"/>
              <a:ext cx="1310233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ZoneTexte 9"/>
            <p:cNvSpPr txBox="1"/>
            <p:nvPr/>
          </p:nvSpPr>
          <p:spPr>
            <a:xfrm>
              <a:off x="107504" y="631721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2016 - 2017</a:t>
              </a:r>
              <a:endParaRPr lang="fr-FR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Progressivité détaillée</a:t>
            </a:r>
            <a:endParaRPr lang="fr-FR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3344863"/>
            <a:ext cx="6667500" cy="697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3344863"/>
            <a:ext cx="6667500" cy="697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3344863"/>
            <a:ext cx="6667500" cy="697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Trapèze 12"/>
          <p:cNvSpPr/>
          <p:nvPr/>
        </p:nvSpPr>
        <p:spPr>
          <a:xfrm rot="16200000">
            <a:off x="827584" y="-171400"/>
            <a:ext cx="216023" cy="936104"/>
          </a:xfrm>
          <a:prstGeom prst="trapezoid">
            <a:avLst>
              <a:gd name="adj" fmla="val 4694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/>
          <a:lstStyle/>
          <a:p>
            <a:pPr algn="ctr"/>
            <a:endParaRPr lang="fr-FR" dirty="0" smtClean="0">
              <a:latin typeface="Comic Sans MS" pitchFamily="66" charset="0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179512" y="1124744"/>
          <a:ext cx="8784975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979"/>
                <a:gridCol w="1887999"/>
                <a:gridCol w="1887999"/>
                <a:gridCol w="1887999"/>
                <a:gridCol w="1887999"/>
              </a:tblGrid>
              <a:tr h="91202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Pistes</a:t>
                      </a:r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 d’activités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Niveau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</a:t>
                      </a:r>
                      <a:r>
                        <a:rPr lang="fr-FR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prérequis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attendus de fin de cycle 2)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Niveau 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Séquentialité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)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Niveau 3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(Répétition)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Niveau 4</a:t>
                      </a:r>
                      <a:endParaRPr lang="fr-FR" sz="120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(cycle 4)</a:t>
                      </a:r>
                      <a:endParaRPr lang="fr-FR" sz="120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3258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En réflexion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Séquence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 révision sur les circuits électriques simples :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circuit </a:t>
                      </a: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ouvert-circuit fermé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conducteur-isolant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différentes </a:t>
                      </a: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sources d’énergie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Verbalisation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des actions.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Rapport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via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padlet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outil collaboratif.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Lié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à l’histoire, évolution :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gardien de phare puis automatisé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lampe à pétrole puis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éléctrique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(lampe puis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led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etc.)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Introduction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aux communications via une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led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code morse, 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code SOS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 la part d’un bateau signaux de </a:t>
                      </a: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nuit.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Sonore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visuel (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led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et drapeaux</a:t>
                      </a: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)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Manuel : la personne réalise le signal.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Verbaliser l’action.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Découverte d’un microcontrôleur et du fonctionnement par appui sur poussoir </a:t>
                      </a:r>
                      <a:r>
                        <a:rPr lang="fr-FR" sz="120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endParaRPr lang="fr-FR" sz="120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Découverte </a:t>
                      </a:r>
                      <a:r>
                        <a:rPr lang="fr-FR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du bouton poussoir (état haut - état bas) + indication du </a:t>
                      </a:r>
                      <a:r>
                        <a:rPr lang="fr-FR" sz="12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temps </a:t>
                      </a:r>
                      <a:r>
                        <a:rPr lang="fr-FR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réalisation du code pour reproduire le signal (construction du code, utilisation du code )</a:t>
                      </a:r>
                      <a:endParaRPr lang="fr-FR" sz="1200" i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Différenciation entre signal &amp; information</a:t>
                      </a:r>
                      <a:endParaRPr lang="fr-FR" sz="1200" i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Automatisation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 la transmission du code SOS avec déclenchement par bouton poussoir.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Personne mal en point donc besoin d’un bouton pour déclencher le signal puis avec répétition.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(automatisation du code)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Prévoir </a:t>
                      </a:r>
                      <a:r>
                        <a:rPr lang="fr-FR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un programme permettant de gérer plusieurs signaux avec plusieurs boutons poussoirs.</a:t>
                      </a:r>
                      <a:endParaRPr lang="fr-FR" sz="1200" i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81643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e 12"/>
          <p:cNvGrpSpPr/>
          <p:nvPr/>
        </p:nvGrpSpPr>
        <p:grpSpPr>
          <a:xfrm>
            <a:off x="7582247" y="188640"/>
            <a:ext cx="1454249" cy="864096"/>
            <a:chOff x="107504" y="188640"/>
            <a:chExt cx="1310233" cy="72008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88640"/>
              <a:ext cx="1310233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ZoneTexte 7"/>
            <p:cNvSpPr txBox="1"/>
            <p:nvPr/>
          </p:nvSpPr>
          <p:spPr>
            <a:xfrm>
              <a:off x="107504" y="631721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2016 - 2017</a:t>
              </a:r>
              <a:endParaRPr lang="fr-FR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apèze 9"/>
          <p:cNvSpPr/>
          <p:nvPr/>
        </p:nvSpPr>
        <p:spPr>
          <a:xfrm rot="16200000">
            <a:off x="827584" y="-171400"/>
            <a:ext cx="216023" cy="936104"/>
          </a:xfrm>
          <a:prstGeom prst="trapezoid">
            <a:avLst>
              <a:gd name="adj" fmla="val 4694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/>
          <a:lstStyle/>
          <a:p>
            <a:pPr algn="ctr"/>
            <a:endParaRPr lang="fr-FR" dirty="0" smtClean="0">
              <a:latin typeface="Comic Sans MS" pitchFamily="66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Travaux réalisés</a:t>
            </a:r>
            <a:endParaRPr lang="fr-FR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4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25694" t="19130" r="25694" b="3200"/>
          <a:stretch>
            <a:fillRect/>
          </a:stretch>
        </p:blipFill>
        <p:spPr bwMode="auto">
          <a:xfrm>
            <a:off x="4345780" y="2643182"/>
            <a:ext cx="458393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 l="24609" t="22937" r="24414" b="2791"/>
          <a:stretch>
            <a:fillRect/>
          </a:stretch>
        </p:blipFill>
        <p:spPr bwMode="auto">
          <a:xfrm>
            <a:off x="214282" y="1000108"/>
            <a:ext cx="4143404" cy="3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214810" y="1571612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chemeClr val="tx2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Niveau 1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chemeClr val="tx2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(</a:t>
            </a:r>
            <a:r>
              <a:rPr lang="fr-FR" dirty="0" err="1" smtClean="0">
                <a:solidFill>
                  <a:schemeClr val="tx2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prérequis</a:t>
            </a:r>
            <a:r>
              <a:rPr lang="fr-FR" dirty="0" smtClean="0">
                <a:solidFill>
                  <a:schemeClr val="tx2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, attendus de fin de cycle 2)</a:t>
            </a:r>
            <a:endParaRPr lang="fr-FR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81643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e 12"/>
          <p:cNvGrpSpPr/>
          <p:nvPr/>
        </p:nvGrpSpPr>
        <p:grpSpPr>
          <a:xfrm>
            <a:off x="7582247" y="188640"/>
            <a:ext cx="1454249" cy="864096"/>
            <a:chOff x="107504" y="188640"/>
            <a:chExt cx="1310233" cy="72008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88640"/>
              <a:ext cx="1310233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ZoneTexte 9"/>
            <p:cNvSpPr txBox="1"/>
            <p:nvPr/>
          </p:nvSpPr>
          <p:spPr>
            <a:xfrm>
              <a:off x="107504" y="631721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2016 - 2017</a:t>
              </a:r>
              <a:endParaRPr lang="fr-FR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Progressivité détaillée</a:t>
            </a:r>
            <a:endParaRPr lang="fr-FR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3344863"/>
            <a:ext cx="6667500" cy="697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3344863"/>
            <a:ext cx="6667500" cy="697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79512" y="1124744"/>
          <a:ext cx="8784975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979"/>
                <a:gridCol w="1887999"/>
                <a:gridCol w="1887999"/>
                <a:gridCol w="1887999"/>
                <a:gridCol w="1887999"/>
              </a:tblGrid>
              <a:tr h="91202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Pistes</a:t>
                      </a:r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 d’activités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Niveau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</a:t>
                      </a:r>
                      <a:r>
                        <a:rPr lang="fr-FR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prérequis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attendus de fin de cycle 2)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Niveau 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Séquentialité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)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Niveau 3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(Répétition)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Niveau 4</a:t>
                      </a:r>
                      <a:endParaRPr lang="fr-FR" sz="120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(cycle 4)</a:t>
                      </a:r>
                      <a:endParaRPr lang="fr-FR" sz="120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3258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En réflexion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Séquence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 révision sur les circuits électriques simples :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circuit </a:t>
                      </a: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ouvert-circuit fermé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conducteur-isolant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différentes </a:t>
                      </a: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sources d’énergie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Verbalisation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des actions.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Rapport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via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padlet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outil collaboratif.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Lié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à l’histoire, évolution :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gardien de phare puis automatisé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lampe à pétrole puis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éléctrique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(lampe puis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led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etc.)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Introduction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aux communications via une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led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code morse, 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code SOS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 la part d’un bateau signaux de </a:t>
                      </a: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nuit.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Sonore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visuel (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led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et drapeaux</a:t>
                      </a: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)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Manuel : la personne réalise le signal.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Verbaliser l’action.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Découverte d’un microcontrôleur et du fonctionnement par appui sur poussoir </a:t>
                      </a:r>
                      <a:r>
                        <a:rPr lang="fr-FR" sz="120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endParaRPr lang="fr-FR" sz="120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Découverte </a:t>
                      </a:r>
                      <a:r>
                        <a:rPr lang="fr-FR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du bouton poussoir (état haut - état bas) + indication du </a:t>
                      </a:r>
                      <a:r>
                        <a:rPr lang="fr-FR" sz="12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temps </a:t>
                      </a:r>
                      <a:r>
                        <a:rPr lang="fr-FR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réalisation du code pour reproduire le signal (construction du code, utilisation du code )</a:t>
                      </a:r>
                      <a:endParaRPr lang="fr-FR" sz="1200" i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Différenciation entre signal &amp; information</a:t>
                      </a:r>
                      <a:endParaRPr lang="fr-FR" sz="1200" i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Automatisation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 la transmission du code SOS avec déclenchement par bouton poussoir.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Personne mal en point donc besoin d’un bouton pour déclencher le signal puis avec répétition.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(automatisation du code)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Prévoir </a:t>
                      </a:r>
                      <a:r>
                        <a:rPr lang="fr-FR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un programme permettant de gérer plusieurs signaux avec plusieurs boutons poussoirs.</a:t>
                      </a:r>
                      <a:endParaRPr lang="fr-FR" sz="1200" i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rapèze 14"/>
          <p:cNvSpPr/>
          <p:nvPr/>
        </p:nvSpPr>
        <p:spPr>
          <a:xfrm rot="16200000">
            <a:off x="827584" y="-171400"/>
            <a:ext cx="216023" cy="936104"/>
          </a:xfrm>
          <a:prstGeom prst="trapezoid">
            <a:avLst>
              <a:gd name="adj" fmla="val 4694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/>
          <a:lstStyle/>
          <a:p>
            <a:pPr algn="ctr"/>
            <a:endParaRPr lang="fr-FR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81643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e 12"/>
          <p:cNvGrpSpPr/>
          <p:nvPr/>
        </p:nvGrpSpPr>
        <p:grpSpPr>
          <a:xfrm>
            <a:off x="7582247" y="188640"/>
            <a:ext cx="1454249" cy="864096"/>
            <a:chOff x="107504" y="188640"/>
            <a:chExt cx="1310233" cy="72008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88640"/>
              <a:ext cx="1310233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ZoneTexte 7"/>
            <p:cNvSpPr txBox="1"/>
            <p:nvPr/>
          </p:nvSpPr>
          <p:spPr>
            <a:xfrm>
              <a:off x="107504" y="631721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2016 - 2017</a:t>
              </a:r>
              <a:endParaRPr lang="fr-FR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apèze 9"/>
          <p:cNvSpPr/>
          <p:nvPr/>
        </p:nvSpPr>
        <p:spPr>
          <a:xfrm rot="16200000">
            <a:off x="827584" y="-171400"/>
            <a:ext cx="216023" cy="936104"/>
          </a:xfrm>
          <a:prstGeom prst="trapezoid">
            <a:avLst>
              <a:gd name="adj" fmla="val 4694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/>
          <a:lstStyle/>
          <a:p>
            <a:pPr algn="ctr"/>
            <a:endParaRPr lang="fr-FR" dirty="0" smtClean="0">
              <a:latin typeface="Comic Sans MS" pitchFamily="66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Travaux réalisés</a:t>
            </a:r>
            <a:endParaRPr lang="fr-FR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25620" t="17397" r="26392" b="17233"/>
          <a:stretch>
            <a:fillRect/>
          </a:stretch>
        </p:blipFill>
        <p:spPr bwMode="auto">
          <a:xfrm>
            <a:off x="285720" y="1214422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357298"/>
            <a:ext cx="3966459" cy="295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572000" y="4786322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chemeClr val="tx2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Niveau 2</a:t>
            </a:r>
            <a:endParaRPr lang="fr-FR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chemeClr val="tx2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(</a:t>
            </a:r>
            <a:r>
              <a:rPr lang="fr-FR" dirty="0" err="1" smtClean="0">
                <a:solidFill>
                  <a:schemeClr val="tx2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Séquentialité</a:t>
            </a:r>
            <a:r>
              <a:rPr lang="fr-FR" dirty="0" smtClean="0">
                <a:solidFill>
                  <a:schemeClr val="tx2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i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Utilisation de </a:t>
            </a:r>
            <a:r>
              <a:rPr lang="fr-FR" i="1" dirty="0" err="1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ArduBlocks</a:t>
            </a:r>
            <a:endParaRPr lang="fr-FR" i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 l="25781" t="18325" r="26758" b="17233"/>
          <a:stretch>
            <a:fillRect/>
          </a:stretch>
        </p:blipFill>
        <p:spPr bwMode="auto">
          <a:xfrm>
            <a:off x="1071538" y="3571876"/>
            <a:ext cx="392300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81643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e 12"/>
          <p:cNvGrpSpPr/>
          <p:nvPr/>
        </p:nvGrpSpPr>
        <p:grpSpPr>
          <a:xfrm>
            <a:off x="7582247" y="188640"/>
            <a:ext cx="1454249" cy="864096"/>
            <a:chOff x="107504" y="188640"/>
            <a:chExt cx="1310233" cy="72008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88640"/>
              <a:ext cx="1310233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ZoneTexte 9"/>
            <p:cNvSpPr txBox="1"/>
            <p:nvPr/>
          </p:nvSpPr>
          <p:spPr>
            <a:xfrm>
              <a:off x="107504" y="631721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2016 - 2017</a:t>
              </a:r>
              <a:endParaRPr lang="fr-FR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Progressivité détaillée</a:t>
            </a:r>
            <a:endParaRPr lang="fr-FR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3344863"/>
            <a:ext cx="6667500" cy="697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3344863"/>
            <a:ext cx="6667500" cy="697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https://magistere.education.fr/dgesco/pluginfile.php/384229/block_html/content/infographie%20page%20daccueil%20algo%20et%20objets%20pro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79512" y="1124744"/>
          <a:ext cx="8784975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979"/>
                <a:gridCol w="1887999"/>
                <a:gridCol w="1887999"/>
                <a:gridCol w="1887999"/>
                <a:gridCol w="1887999"/>
              </a:tblGrid>
              <a:tr h="91202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Pistes</a:t>
                      </a:r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 d’activités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Niveau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</a:t>
                      </a:r>
                      <a:r>
                        <a:rPr lang="fr-FR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prérequis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attendus de fin de cycle 2)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Niveau 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Séquentialité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)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Niveau 3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(Répétition)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Niveau 4</a:t>
                      </a:r>
                      <a:endParaRPr lang="fr-FR" sz="120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(cycle 4)</a:t>
                      </a:r>
                      <a:endParaRPr lang="fr-FR" sz="1200" i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3258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En réflexion</a:t>
                      </a:r>
                      <a:endParaRPr lang="fr-F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Séquence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 révision sur les circuits électriques simples :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circuit </a:t>
                      </a: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ouvert-circuit fermé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conducteur-isolant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différentes </a:t>
                      </a: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sources d’énergie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Verbalisation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des actions.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Rapport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via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padlet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outil collaboratif.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Lié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à l’histoire, évolution :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gardien de phare puis automatisé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lampe à pétrole puis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éléctrique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(lampe puis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led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etc.)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Introduction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aux communications via une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led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code morse, 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code SOS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 la part d’un bateau signaux de </a:t>
                      </a: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nuit.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Sonore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, visuel (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led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et drapeaux</a:t>
                      </a: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)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Manuel : la personne réalise le signal.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Verbaliser l’action.</a:t>
                      </a:r>
                      <a:endParaRPr lang="fr-FR" sz="120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fr-FR" sz="120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Découverte d’un microcontrôleur et du fonctionnement par appui sur poussoir </a:t>
                      </a:r>
                      <a:r>
                        <a:rPr lang="fr-FR" sz="120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endParaRPr lang="fr-FR" sz="120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Découverte </a:t>
                      </a:r>
                      <a:r>
                        <a:rPr lang="fr-FR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du bouton poussoir (état haut - état bas) + indication du </a:t>
                      </a:r>
                      <a:r>
                        <a:rPr lang="fr-FR" sz="12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temps </a:t>
                      </a:r>
                      <a:r>
                        <a:rPr lang="fr-FR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réalisation du code pour reproduire le signal (construction du code, utilisation du code )</a:t>
                      </a:r>
                      <a:endParaRPr lang="fr-FR" sz="1200" i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Différenciation entre signal &amp; information</a:t>
                      </a:r>
                      <a:endParaRPr lang="fr-FR" sz="1200" i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Automatisation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de la transmission du code SOS avec déclenchement par bouton poussoir.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Personne mal en point donc besoin d’un bouton pour déclencher le signal puis avec répétition.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(automatisation du code)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Prévoir </a:t>
                      </a:r>
                      <a:r>
                        <a:rPr lang="fr-FR" sz="12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un programme permettant de gérer plusieurs signaux avec plusieurs boutons poussoirs.</a:t>
                      </a:r>
                      <a:endParaRPr lang="fr-FR" sz="1200" i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rapèze 14"/>
          <p:cNvSpPr/>
          <p:nvPr/>
        </p:nvSpPr>
        <p:spPr>
          <a:xfrm rot="16200000">
            <a:off x="827584" y="-171400"/>
            <a:ext cx="216023" cy="936104"/>
          </a:xfrm>
          <a:prstGeom prst="trapezoid">
            <a:avLst>
              <a:gd name="adj" fmla="val 4694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rtlCol="0" anchor="ctr"/>
          <a:lstStyle/>
          <a:p>
            <a:pPr algn="ctr"/>
            <a:endParaRPr lang="fr-FR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&quot;/&gt;&lt;property id=&quot;20307&quot; value=&quot;256&quot;/&gt;&lt;/object&gt;&lt;object type=&quot;3&quot; unique_id=&quot;10004&quot;&gt;&lt;property id=&quot;20148&quot; value=&quot;5&quot;/&gt;&lt;property id=&quot;20300&quot; value=&quot;Diapositive 2 - &amp;quot;Origine du projet&amp;quot;&quot;/&gt;&lt;property id=&quot;20307&quot; value=&quot;257&quot;/&gt;&lt;/object&gt;&lt;object type=&quot;3&quot; unique_id=&quot;10005&quot;&gt;&lt;property id=&quot;20148&quot; value=&quot;5&quot;/&gt;&lt;property id=&quot;20300&quot; value=&quot;Diapositive 3 - &amp;quot;Thématiques et problématiques&amp;quot;&quot;/&gt;&lt;property id=&quot;20307&quot; value=&quot;258&quot;/&gt;&lt;/object&gt;&lt;object type=&quot;3&quot; unique_id=&quot;10006&quot;&gt;&lt;property id=&quot;20148&quot; value=&quot;5&quot;/&gt;&lt;property id=&quot;20300&quot; value=&quot;Diapositive 4 - &amp;quot;Progressivité programmée&amp;quot;&quot;/&gt;&lt;property id=&quot;20307&quot; value=&quot;260&quot;/&gt;&lt;/object&gt;&lt;object type=&quot;3&quot; unique_id=&quot;10007&quot;&gt;&lt;property id=&quot;20148&quot; value=&quot;5&quot;/&gt;&lt;property id=&quot;20300&quot; value=&quot;Diapositive 5 - &amp;quot;Progressivité détaillée&amp;quot;&quot;/&gt;&lt;property id=&quot;20307&quot; value=&quot;262&quot;/&gt;&lt;/object&gt;&lt;object type=&quot;3&quot; unique_id=&quot;10008&quot;&gt;&lt;property id=&quot;20148&quot; value=&quot;5&quot;/&gt;&lt;property id=&quot;20300&quot; value=&quot;Diapositive 6 - &amp;quot;Etat d’avancement des travaux&amp;quot;&quot;/&gt;&lt;property id=&quot;20307&quot; value=&quot;259&quot;/&gt;&lt;/object&gt;&lt;object type=&quot;3&quot; unique_id=&quot;10097&quot;&gt;&lt;property id=&quot;20148&quot; value=&quot;5&quot;/&gt;&lt;property id=&quot;20300&quot; value=&quot;Diapositive 7 - &amp;quot;Travaux réalisés&amp;quot;&quot;/&gt;&lt;property id=&quot;20307&quot; value=&quot;263&quot;/&gt;&lt;/object&gt;&lt;object type=&quot;3&quot; unique_id=&quot;10098&quot;&gt;&lt;property id=&quot;20148&quot; value=&quot;5&quot;/&gt;&lt;property id=&quot;20300&quot; value=&quot;Diapositive 8 - &amp;quot;Progressivité détaillée&amp;quot;&quot;/&gt;&lt;property id=&quot;20307&quot; value=&quot;268&quot;/&gt;&lt;/object&gt;&lt;object type=&quot;3&quot; unique_id=&quot;10099&quot;&gt;&lt;property id=&quot;20148&quot; value=&quot;5&quot;/&gt;&lt;property id=&quot;20300&quot; value=&quot;Diapositive 9 - &amp;quot;Travaux réalisés&amp;quot;&quot;/&gt;&lt;property id=&quot;20307&quot; value=&quot;264&quot;/&gt;&lt;/object&gt;&lt;object type=&quot;3&quot; unique_id=&quot;10100&quot;&gt;&lt;property id=&quot;20148&quot; value=&quot;5&quot;/&gt;&lt;property id=&quot;20300&quot; value=&quot;Diapositive 10 - &amp;quot;Progressivité détaillée&amp;quot;&quot;/&gt;&lt;property id=&quot;20307&quot; value=&quot;267&quot;/&gt;&lt;/object&gt;&lt;object type=&quot;3&quot; unique_id=&quot;10101&quot;&gt;&lt;property id=&quot;20148&quot; value=&quot;5&quot;/&gt;&lt;property id=&quot;20300&quot; value=&quot;Diapositive 11 - &amp;quot;Travaux réalisés&amp;quot;&quot;/&gt;&lt;property id=&quot;20307&quot; value=&quot;265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106</TotalTime>
  <Words>1116</Words>
  <Application>Microsoft Office PowerPoint</Application>
  <PresentationFormat>Affichage à l'écran (4:3)</PresentationFormat>
  <Paragraphs>188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Thématiques et problématiques</vt:lpstr>
      <vt:lpstr>Progressivité programmée</vt:lpstr>
      <vt:lpstr>Progressivité détaillée</vt:lpstr>
      <vt:lpstr>Progressivité détaillée</vt:lpstr>
      <vt:lpstr>Travaux réalisés</vt:lpstr>
      <vt:lpstr>Progressivité détaillée</vt:lpstr>
      <vt:lpstr>Travaux réalisés</vt:lpstr>
      <vt:lpstr>Progressivité détaillée</vt:lpstr>
      <vt:lpstr>Travaux réalisés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Tof7-512</dc:creator>
  <cp:lastModifiedBy>Tof7-512</cp:lastModifiedBy>
  <cp:revision>44</cp:revision>
  <dcterms:created xsi:type="dcterms:W3CDTF">2017-03-01T14:13:57Z</dcterms:created>
  <dcterms:modified xsi:type="dcterms:W3CDTF">2017-06-29T11:54:50Z</dcterms:modified>
</cp:coreProperties>
</file>